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045" r:id="rId2"/>
    <p:sldId id="1090" r:id="rId3"/>
    <p:sldId id="1191" r:id="rId4"/>
    <p:sldId id="1192" r:id="rId5"/>
    <p:sldId id="1193" r:id="rId6"/>
    <p:sldId id="1170" r:id="rId7"/>
    <p:sldId id="1172" r:id="rId8"/>
    <p:sldId id="995" r:id="rId9"/>
    <p:sldId id="1120" r:id="rId10"/>
    <p:sldId id="1135" r:id="rId11"/>
    <p:sldId id="1177" r:id="rId12"/>
    <p:sldId id="1144" r:id="rId13"/>
    <p:sldId id="1152" r:id="rId14"/>
    <p:sldId id="1154" r:id="rId15"/>
    <p:sldId id="780" r:id="rId16"/>
    <p:sldId id="1189" r:id="rId17"/>
    <p:sldId id="849" r:id="rId18"/>
    <p:sldId id="852" r:id="rId19"/>
    <p:sldId id="1073" r:id="rId20"/>
    <p:sldId id="1058" r:id="rId21"/>
    <p:sldId id="1104" r:id="rId22"/>
  </p:sldIdLst>
  <p:sldSz cx="9144000" cy="6858000" type="letter"/>
  <p:notesSz cx="6908800" cy="9410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191185" initials="" lastIdx="1" clrIdx="0"/>
  <p:cmAuthor id="1" name="Bruce Boyd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D1FFD1"/>
    <a:srgbClr val="91FF91"/>
    <a:srgbClr val="59FF59"/>
    <a:srgbClr val="31FF31"/>
    <a:srgbClr val="00F400"/>
    <a:srgbClr val="3F9F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3" autoAdjust="0"/>
    <p:restoredTop sz="9466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3888"/>
        <p:guide orient="horz" pos="588"/>
        <p:guide pos="5424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2274"/>
    </p:cViewPr>
  </p:sorterViewPr>
  <p:notesViewPr>
    <p:cSldViewPr>
      <p:cViewPr varScale="1">
        <p:scale>
          <a:sx n="58" d="100"/>
          <a:sy n="58" d="100"/>
        </p:scale>
        <p:origin x="-1734" y="-90"/>
      </p:cViewPr>
      <p:guideLst>
        <p:guide orient="horz" pos="2964"/>
        <p:guide pos="217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27063"/>
            <a:ext cx="4629150" cy="3471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712788"/>
            <a:ext cx="4686300" cy="3514725"/>
          </a:xfrm>
          <a:ln cap="flat">
            <a:solidFill>
              <a:schemeClr val="tx1"/>
            </a:solidFill>
          </a:ln>
        </p:spPr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5850" y="4756150"/>
            <a:ext cx="4686300" cy="4194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30" tIns="49515" rIns="99030" bIns="49515"/>
          <a:lstStyle/>
          <a:p>
            <a:r>
              <a:rPr lang="en-US"/>
              <a:t>See notes on slide 5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9613"/>
            <a:ext cx="4692650" cy="3521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45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4754563"/>
            <a:ext cx="4683125" cy="4197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2838" y="712788"/>
            <a:ext cx="4684712" cy="3514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5850" y="4757738"/>
            <a:ext cx="4684713" cy="4192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30" tIns="49515" rIns="99030" bIns="49515"/>
          <a:lstStyle/>
          <a:p>
            <a:r>
              <a:rPr lang="en-US" sz="2400" b="1"/>
              <a:t>See notes on page 11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15963"/>
            <a:ext cx="4679950" cy="3509962"/>
          </a:xfrm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467225"/>
            <a:ext cx="5067300" cy="4237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15963"/>
            <a:ext cx="4679950" cy="3509962"/>
          </a:xfrm>
        </p:spPr>
      </p:sp>
      <p:sp>
        <p:nvSpPr>
          <p:cNvPr id="147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467225"/>
            <a:ext cx="5067300" cy="4237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15963"/>
            <a:ext cx="4679950" cy="3509962"/>
          </a:xfrm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467225"/>
            <a:ext cx="5067300" cy="4237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15963"/>
            <a:ext cx="4679950" cy="3509962"/>
          </a:xfrm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467225"/>
            <a:ext cx="5067300" cy="4237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4467225"/>
            <a:ext cx="5067300" cy="4237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922" tIns="47664" rIns="91922" bIns="47664"/>
          <a:lstStyle/>
          <a:p>
            <a:pPr defTabSz="957263"/>
            <a:endParaRPr lang="de-DE" sz="1100" b="1"/>
          </a:p>
        </p:txBody>
      </p:sp>
      <p:sp>
        <p:nvSpPr>
          <p:cNvPr id="1512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15963"/>
            <a:ext cx="4679950" cy="3511550"/>
          </a:xfrm>
          <a:ln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704850"/>
            <a:ext cx="4700588" cy="3527425"/>
          </a:xfrm>
        </p:spPr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468813"/>
            <a:ext cx="5060950" cy="4237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9613"/>
            <a:ext cx="4692650" cy="3521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4754563"/>
            <a:ext cx="4683125" cy="4197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4B123B-20A8-44E3-AF17-0987CE504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E41051-B371-499F-AD4F-E45919FF5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509588"/>
            <a:ext cx="2036763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6088" y="509588"/>
            <a:ext cx="5957887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6AA10F-9F90-4326-A9B1-66D9D172D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3" y="509588"/>
            <a:ext cx="7102475" cy="474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088" y="1428750"/>
            <a:ext cx="3997325" cy="4960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95813" y="1428750"/>
            <a:ext cx="3997325" cy="2403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95813" y="3984625"/>
            <a:ext cx="3997325" cy="2405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10363" y="6375400"/>
            <a:ext cx="1905000" cy="330200"/>
          </a:xfrm>
        </p:spPr>
        <p:txBody>
          <a:bodyPr/>
          <a:lstStyle>
            <a:lvl1pPr>
              <a:defRPr/>
            </a:lvl1pPr>
          </a:lstStyle>
          <a:p>
            <a:fld id="{ECFFF240-8B83-41A5-89E6-2F6DD7EE9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864495-4846-42DF-95B8-DB2CF1BD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B0182-771A-4B57-A640-9A1ADD860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088" y="1428750"/>
            <a:ext cx="3997325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428750"/>
            <a:ext cx="3997325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EF53B-F681-48F4-BFA8-96137DD61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3E199E-DBE2-4975-BBF0-E8C1B52A9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0328AF-6D22-4222-8B88-D94882546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E277B-C081-41EF-B546-5721B6510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931975-FDAA-4AEE-8726-D2A6657B7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F68EBC-7322-42E1-BD77-27F056E55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20763" y="509588"/>
            <a:ext cx="7102475" cy="47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3595" tIns="25438" rIns="63595" bIns="254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28600" y="1219200"/>
            <a:ext cx="86106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428750"/>
            <a:ext cx="8147050" cy="4960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0363" y="6375400"/>
            <a:ext cx="1905000" cy="330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Helvetica" pitchFamily="34" charset="0"/>
              </a:defRPr>
            </a:lvl1pPr>
          </a:lstStyle>
          <a:p>
            <a:fld id="{8EDE72FD-D236-4CF5-92D6-F0717BCCD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defTabSz="915988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171450" indent="-171450" algn="l" defTabSz="9159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1450" algn="l" defTabSz="915988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742950" indent="-171450" algn="l" defTabSz="915988" rtl="0" eaLnBrk="0" fontAlgn="base" hangingPunct="0">
        <a:lnSpc>
          <a:spcPct val="95000"/>
        </a:lnSpc>
        <a:spcBef>
          <a:spcPct val="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3pPr>
      <a:lvl4pPr marL="1544638" indent="-171450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03425" indent="-17145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460625" indent="-17145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17825" indent="-17145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75025" indent="-17145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32225" indent="-171450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myexsquare.com/picture/maturity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8338" y="1973263"/>
            <a:ext cx="7772400" cy="766762"/>
          </a:xfrm>
        </p:spPr>
        <p:txBody>
          <a:bodyPr/>
          <a:lstStyle/>
          <a:p>
            <a:pPr algn="ctr"/>
            <a:r>
              <a:rPr lang="en-US" sz="5400"/>
              <a:t>CMMI Overview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r>
              <a:rPr lang="en-US" dirty="0" smtClean="0"/>
              <a:t>Dr. Korson</a:t>
            </a:r>
            <a:endParaRPr lang="en-US" dirty="0"/>
          </a:p>
          <a:p>
            <a:r>
              <a:rPr lang="en-US" dirty="0" smtClean="0"/>
              <a:t>Software Engineering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074-9F3B-410E-83F9-CC5AFFFC4787}" type="slidenum">
              <a:rPr lang="en-US"/>
              <a:pPr/>
              <a:t>10</a:t>
            </a:fld>
            <a:endParaRPr lang="en-US"/>
          </a:p>
        </p:txBody>
      </p:sp>
      <p:sp>
        <p:nvSpPr>
          <p:cNvPr id="147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854670"/>
          </a:xfrm>
        </p:spPr>
        <p:txBody>
          <a:bodyPr/>
          <a:lstStyle/>
          <a:p>
            <a:r>
              <a:rPr lang="en-US" dirty="0"/>
              <a:t>Maturity Levels </a:t>
            </a:r>
            <a:r>
              <a:rPr lang="en-US" dirty="0" smtClean="0"/>
              <a:t>Cannot Be Skipped </a:t>
            </a:r>
            <a:r>
              <a:rPr lang="en-US" sz="2800" dirty="0" smtClean="0"/>
              <a:t>It Is Organizationally Impossible</a:t>
            </a:r>
            <a:endParaRPr lang="en-US" sz="2800" dirty="0"/>
          </a:p>
        </p:txBody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50"/>
            <a:ext cx="8145462" cy="4960938"/>
          </a:xfrm>
        </p:spPr>
        <p:txBody>
          <a:bodyPr/>
          <a:lstStyle/>
          <a:p>
            <a:endParaRPr lang="en-US"/>
          </a:p>
          <a:p>
            <a:r>
              <a:rPr lang="en-US"/>
              <a:t>Each maturity level provides a necessary foundation for effective implementation of processes at the next level. </a:t>
            </a:r>
          </a:p>
          <a:p>
            <a:pPr lvl="1"/>
            <a:r>
              <a:rPr lang="en-US"/>
              <a:t>Higher level processes have less chance of success without the discipline provided by lower levels.</a:t>
            </a:r>
          </a:p>
          <a:p>
            <a:pPr lvl="1"/>
            <a:r>
              <a:rPr lang="en-US"/>
              <a:t>The effect of innovation can be obscured in a </a:t>
            </a:r>
            <a:br>
              <a:rPr lang="en-US"/>
            </a:br>
            <a:r>
              <a:rPr lang="en-US"/>
              <a:t>noisy process.</a:t>
            </a:r>
          </a:p>
          <a:p>
            <a:endParaRPr lang="en-US"/>
          </a:p>
          <a:p>
            <a:r>
              <a:rPr lang="en-US"/>
              <a:t>Higher maturity level processes may be performed  by organizations at lower maturity levels, with the risk of not being consistently applied in a crisis.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D565-5601-4299-AB0D-5443A121DF8E}" type="slidenum">
              <a:rPr lang="en-US"/>
              <a:pPr/>
              <a:t>11</a:t>
            </a:fld>
            <a:endParaRPr lang="en-US"/>
          </a:p>
        </p:txBody>
      </p:sp>
      <p:sp>
        <p:nvSpPr>
          <p:cNvPr id="155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102475" cy="474663"/>
          </a:xfrm>
        </p:spPr>
        <p:txBody>
          <a:bodyPr/>
          <a:lstStyle/>
          <a:p>
            <a:r>
              <a:rPr lang="en-US"/>
              <a:t>Capability Levels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50"/>
            <a:ext cx="8145462" cy="4960938"/>
          </a:xfrm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capability level</a:t>
            </a:r>
            <a:r>
              <a:rPr lang="en-US"/>
              <a:t> is a well-defined evolutionary plateau describing the organization’s capability relative to a process area.</a:t>
            </a:r>
          </a:p>
          <a:p>
            <a:r>
              <a:rPr lang="en-US"/>
              <a:t>There are six capability levels.</a:t>
            </a:r>
          </a:p>
          <a:p>
            <a:r>
              <a:rPr lang="en-US"/>
              <a:t>For capability levels 1-5, there is an associated generic goal.</a:t>
            </a:r>
          </a:p>
          <a:p>
            <a:r>
              <a:rPr lang="en-US"/>
              <a:t>Each level is a layer in the foundation for continuous process improvement.</a:t>
            </a:r>
          </a:p>
          <a:p>
            <a:r>
              <a:rPr lang="en-US"/>
              <a:t>Thus, capability levels are cumulative, i.e., a higher capability level includes the attributes of the lower levels.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05B43-60FF-470D-9C90-5F5AD6FFDE18}" type="slidenum">
              <a:rPr lang="en-US"/>
              <a:pPr/>
              <a:t>12</a:t>
            </a:fld>
            <a:endParaRPr lang="en-US"/>
          </a:p>
        </p:txBody>
      </p:sp>
      <p:sp>
        <p:nvSpPr>
          <p:cNvPr id="149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102475" cy="474663"/>
          </a:xfrm>
        </p:spPr>
        <p:txBody>
          <a:bodyPr/>
          <a:lstStyle/>
          <a:p>
            <a:r>
              <a:rPr lang="en-US"/>
              <a:t>CMMI in a Nutshell</a:t>
            </a:r>
          </a:p>
        </p:txBody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50"/>
            <a:ext cx="8145462" cy="4960938"/>
          </a:xfrm>
        </p:spPr>
        <p:txBody>
          <a:bodyPr/>
          <a:lstStyle/>
          <a:p>
            <a:r>
              <a:rPr lang="en-US"/>
              <a:t>A CMMI model provides a structured view of process improvement across an organization</a:t>
            </a:r>
          </a:p>
          <a:p>
            <a:endParaRPr lang="en-US"/>
          </a:p>
          <a:p>
            <a:r>
              <a:rPr lang="en-US"/>
              <a:t> CMMI can help</a:t>
            </a:r>
          </a:p>
          <a:p>
            <a:pPr lvl="1"/>
            <a:r>
              <a:rPr lang="en-US"/>
              <a:t>set process improvement goals and priorities</a:t>
            </a:r>
          </a:p>
          <a:p>
            <a:pPr lvl="1"/>
            <a:r>
              <a:rPr lang="en-US"/>
              <a:t>provide guidance for quality processes </a:t>
            </a:r>
          </a:p>
          <a:p>
            <a:pPr lvl="1"/>
            <a:r>
              <a:rPr lang="en-US"/>
              <a:t>provide a yardstick for appraising current practices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B93A-5290-4D21-8E1A-217299A51364}" type="slidenum">
              <a:rPr lang="en-US"/>
              <a:pPr/>
              <a:t>13</a:t>
            </a:fld>
            <a:endParaRPr lang="en-US"/>
          </a:p>
        </p:txBody>
      </p:sp>
      <p:sp>
        <p:nvSpPr>
          <p:cNvPr id="151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970838" cy="898525"/>
          </a:xfrm>
        </p:spPr>
        <p:txBody>
          <a:bodyPr/>
          <a:lstStyle/>
          <a:p>
            <a:r>
              <a:rPr lang="en-US"/>
              <a:t>Benefits of Continuing Process </a:t>
            </a:r>
            <a:br>
              <a:rPr lang="en-US"/>
            </a:br>
            <a:r>
              <a:rPr lang="en-US"/>
              <a:t>Improvement</a:t>
            </a:r>
            <a:r>
              <a:rPr lang="en-US" sz="2800"/>
              <a:t> </a:t>
            </a:r>
          </a:p>
        </p:txBody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50"/>
            <a:ext cx="8145462" cy="4960938"/>
          </a:xfrm>
        </p:spPr>
        <p:txBody>
          <a:bodyPr/>
          <a:lstStyle/>
          <a:p>
            <a:pPr marL="0" indent="0" defTabSz="722313">
              <a:lnSpc>
                <a:spcPct val="90000"/>
              </a:lnSpc>
            </a:pPr>
            <a:endParaRPr lang="en-US"/>
          </a:p>
          <a:p>
            <a:pPr marL="0" indent="0" defTabSz="722313">
              <a:lnSpc>
                <a:spcPct val="90000"/>
              </a:lnSpc>
            </a:pPr>
            <a:r>
              <a:rPr lang="en-US"/>
              <a:t>SEI Software CMM Level 5: For the Right Reasons* </a:t>
            </a:r>
          </a:p>
          <a:p>
            <a:pPr marL="363538" lvl="1" indent="-185738" defTabSz="722313">
              <a:lnSpc>
                <a:spcPct val="90000"/>
              </a:lnSpc>
              <a:spcBef>
                <a:spcPct val="50000"/>
              </a:spcBef>
            </a:pPr>
            <a:r>
              <a:rPr lang="en-US"/>
              <a:t>Defects are now nearly all found and fixed before</a:t>
            </a:r>
            <a:br>
              <a:rPr lang="en-US"/>
            </a:br>
            <a:r>
              <a:rPr lang="en-US"/>
              <a:t>testing begins.</a:t>
            </a:r>
          </a:p>
          <a:p>
            <a:pPr marL="363538" lvl="1" indent="-185738" defTabSz="722313">
              <a:lnSpc>
                <a:spcPct val="90000"/>
              </a:lnSpc>
              <a:spcBef>
                <a:spcPct val="50000"/>
              </a:spcBef>
            </a:pPr>
            <a:r>
              <a:rPr lang="en-US"/>
              <a:t>Defects escaping into the field have been reduced </a:t>
            </a:r>
            <a:br>
              <a:rPr lang="en-US"/>
            </a:br>
            <a:r>
              <a:rPr lang="en-US"/>
              <a:t>from 11% to practically 0%.</a:t>
            </a:r>
          </a:p>
          <a:p>
            <a:pPr marL="363538" lvl="1" indent="-185738" defTabSz="722313">
              <a:lnSpc>
                <a:spcPct val="90000"/>
              </a:lnSpc>
              <a:spcBef>
                <a:spcPct val="50000"/>
              </a:spcBef>
            </a:pPr>
            <a:r>
              <a:rPr lang="en-US"/>
              <a:t>Programs consistently reach customer satisfaction </a:t>
            </a:r>
            <a:br>
              <a:rPr lang="en-US"/>
            </a:br>
            <a:r>
              <a:rPr lang="en-US"/>
              <a:t>and performance targets.</a:t>
            </a:r>
          </a:p>
          <a:p>
            <a:pPr marL="363538" lvl="1" indent="-185738" defTabSz="722313">
              <a:lnSpc>
                <a:spcPct val="90000"/>
              </a:lnSpc>
              <a:spcBef>
                <a:spcPct val="50000"/>
              </a:spcBef>
            </a:pPr>
            <a:r>
              <a:rPr lang="en-US"/>
              <a:t>Peer reviews increase total project costs by 4%, </a:t>
            </a:r>
            <a:br>
              <a:rPr lang="en-US"/>
            </a:br>
            <a:r>
              <a:rPr lang="en-US"/>
              <a:t>but reduced rework during testing by 31%. </a:t>
            </a:r>
            <a:br>
              <a:rPr lang="en-US"/>
            </a:br>
            <a:r>
              <a:rPr lang="en-US"/>
              <a:t>R.O.I. is 7.75:1.</a:t>
            </a:r>
          </a:p>
          <a:p>
            <a:pPr marL="0" indent="0" defTabSz="722313">
              <a:lnSpc>
                <a:spcPct val="90000"/>
              </a:lnSpc>
              <a:buFontTx/>
              <a:buNone/>
            </a:pPr>
            <a:endParaRPr lang="en-US" sz="1200"/>
          </a:p>
        </p:txBody>
      </p:sp>
      <p:sp>
        <p:nvSpPr>
          <p:cNvPr id="1511428" name="Rectangle 4"/>
          <p:cNvSpPr>
            <a:spLocks noChangeArrowheads="1"/>
          </p:cNvSpPr>
          <p:nvPr/>
        </p:nvSpPr>
        <p:spPr bwMode="auto">
          <a:xfrm>
            <a:off x="6350" y="6350"/>
            <a:ext cx="9117013" cy="68310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8D05E-8EBC-41EA-B7AB-9E8176865C4A}" type="slidenum">
              <a:rPr lang="en-US"/>
              <a:pPr/>
              <a:t>14</a:t>
            </a:fld>
            <a:endParaRPr lang="en-US"/>
          </a:p>
        </p:txBody>
      </p:sp>
      <p:sp>
        <p:nvSpPr>
          <p:cNvPr id="151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102475" cy="474663"/>
          </a:xfrm>
        </p:spPr>
        <p:txBody>
          <a:bodyPr/>
          <a:lstStyle/>
          <a:p>
            <a:r>
              <a:rPr lang="en-US"/>
              <a:t>CMM“I” – Integration 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50"/>
            <a:ext cx="8145462" cy="4960938"/>
          </a:xfrm>
        </p:spPr>
        <p:txBody>
          <a:bodyPr/>
          <a:lstStyle/>
          <a:p>
            <a:r>
              <a:rPr lang="en-US"/>
              <a:t>Provides expanded model scope for </a:t>
            </a:r>
            <a:r>
              <a:rPr lang="en-US" i="1">
                <a:solidFill>
                  <a:schemeClr val="tx2"/>
                </a:solidFill>
              </a:rPr>
              <a:t>integration</a:t>
            </a:r>
          </a:p>
          <a:p>
            <a:pPr lvl="1">
              <a:spcBef>
                <a:spcPct val="30000"/>
              </a:spcBef>
            </a:pPr>
            <a:r>
              <a:rPr lang="en-US"/>
              <a:t>Integrated Product Management</a:t>
            </a:r>
          </a:p>
          <a:p>
            <a:pPr lvl="1">
              <a:spcBef>
                <a:spcPct val="30000"/>
              </a:spcBef>
            </a:pPr>
            <a:r>
              <a:rPr lang="en-US"/>
              <a:t>Integrated Supplier Management</a:t>
            </a:r>
          </a:p>
          <a:p>
            <a:pPr lvl="1">
              <a:spcBef>
                <a:spcPct val="30000"/>
              </a:spcBef>
            </a:pPr>
            <a:r>
              <a:rPr lang="en-US"/>
              <a:t>Decision Analysis and Resolution</a:t>
            </a:r>
          </a:p>
          <a:p>
            <a:pPr lvl="1">
              <a:spcBef>
                <a:spcPct val="30000"/>
              </a:spcBef>
            </a:pPr>
            <a:r>
              <a:rPr lang="en-US"/>
              <a:t>“Relevant Stakeholder” planning and execution</a:t>
            </a:r>
          </a:p>
          <a:p>
            <a:pPr lvl="1">
              <a:spcBef>
                <a:spcPct val="30000"/>
              </a:spcBef>
            </a:pPr>
            <a:r>
              <a:rPr lang="en-US"/>
              <a:t>Inclusion of the Integrated Product and Process Development body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EF03C-9411-47CC-8E0C-CD5FB6F7050D}" type="slidenum">
              <a:rPr lang="en-US"/>
              <a:pPr/>
              <a:t>15</a:t>
            </a:fld>
            <a:endParaRPr lang="en-US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102475" cy="479823"/>
          </a:xfrm>
        </p:spPr>
        <p:txBody>
          <a:bodyPr/>
          <a:lstStyle/>
          <a:p>
            <a:r>
              <a:rPr lang="en-US" dirty="0" smtClean="0"/>
              <a:t>Each Process Area</a:t>
            </a:r>
            <a:endParaRPr lang="en-US" dirty="0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606550"/>
            <a:ext cx="8075612" cy="4402138"/>
          </a:xfrm>
        </p:spPr>
        <p:txBody>
          <a:bodyPr/>
          <a:lstStyle/>
          <a:p>
            <a:r>
              <a:rPr lang="en-US" sz="2400"/>
              <a:t>Process Areas (PA)</a:t>
            </a:r>
          </a:p>
          <a:p>
            <a:pPr marL="574675" lvl="1" indent="-288925"/>
            <a:r>
              <a:rPr lang="en-US" sz="2400"/>
              <a:t>Specific Goals	(SG)		Required</a:t>
            </a:r>
          </a:p>
          <a:p>
            <a:pPr marL="914400" lvl="2" indent="-225425"/>
            <a:r>
              <a:rPr lang="en-US" sz="2000"/>
              <a:t>Specific Practices (SP)		Expected</a:t>
            </a:r>
          </a:p>
          <a:p>
            <a:pPr marL="1200150" lvl="3"/>
            <a:r>
              <a:rPr lang="en-US" sz="1600" b="1">
                <a:latin typeface="Arial" charset="0"/>
              </a:rPr>
              <a:t>Typical Work Products			Informative</a:t>
            </a:r>
          </a:p>
          <a:p>
            <a:pPr marL="1200150" lvl="3"/>
            <a:r>
              <a:rPr lang="en-US" sz="1600" b="1">
                <a:latin typeface="Arial" charset="0"/>
              </a:rPr>
              <a:t>Sub-practices				Informative</a:t>
            </a:r>
          </a:p>
          <a:p>
            <a:pPr marL="1200150" lvl="3"/>
            <a:r>
              <a:rPr lang="en-US" sz="1600" b="1">
                <a:latin typeface="Arial" charset="0"/>
              </a:rPr>
              <a:t>Notes 					Informative</a:t>
            </a:r>
          </a:p>
          <a:p>
            <a:pPr marL="1200150" lvl="3"/>
            <a:r>
              <a:rPr lang="en-US" sz="1600" b="1">
                <a:latin typeface="Arial" charset="0"/>
              </a:rPr>
              <a:t>Discipline Amplifications			Informative</a:t>
            </a:r>
          </a:p>
          <a:p>
            <a:pPr marL="1200150" lvl="3"/>
            <a:r>
              <a:rPr lang="en-US" sz="1600" b="1">
                <a:latin typeface="Arial" charset="0"/>
              </a:rPr>
              <a:t>References				Informative</a:t>
            </a:r>
          </a:p>
          <a:p>
            <a:pPr marL="574675" lvl="1" indent="-288925"/>
            <a:endParaRPr lang="en-US" sz="2400"/>
          </a:p>
          <a:p>
            <a:pPr marL="574675" lvl="1" indent="-288925"/>
            <a:r>
              <a:rPr lang="en-US" sz="2400"/>
              <a:t>Generic Goals	(GG)		Required</a:t>
            </a:r>
          </a:p>
          <a:p>
            <a:pPr marL="914400" lvl="2" indent="-225425"/>
            <a:r>
              <a:rPr lang="en-US" sz="2000"/>
              <a:t>Generic Practices (GP)		Expected</a:t>
            </a:r>
          </a:p>
          <a:p>
            <a:pPr marL="1200150" lvl="3"/>
            <a:r>
              <a:rPr lang="en-US" sz="1600" b="1">
                <a:latin typeface="Arial" charset="0"/>
              </a:rPr>
              <a:t>Generic Practice Elaborations		Informative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B2D16-9F12-41E3-A1C8-9F9125BA1B93}" type="slidenum">
              <a:rPr lang="en-US"/>
              <a:pPr/>
              <a:t>16</a:t>
            </a:fld>
            <a:endParaRPr lang="en-US"/>
          </a:p>
        </p:txBody>
      </p:sp>
      <p:sp>
        <p:nvSpPr>
          <p:cNvPr id="1574915" name="Rectangle 3"/>
          <p:cNvSpPr>
            <a:spLocks noChangeArrowheads="1"/>
          </p:cNvSpPr>
          <p:nvPr/>
        </p:nvSpPr>
        <p:spPr bwMode="auto">
          <a:xfrm>
            <a:off x="763588" y="2824162"/>
            <a:ext cx="6627812" cy="3195637"/>
          </a:xfrm>
          <a:prstGeom prst="rect">
            <a:avLst/>
          </a:prstGeom>
          <a:solidFill>
            <a:srgbClr val="FFD3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491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18901"/>
            <a:ext cx="8686800" cy="479823"/>
          </a:xfrm>
          <a:noFill/>
          <a:ln/>
        </p:spPr>
        <p:txBody>
          <a:bodyPr anchor="ctr"/>
          <a:lstStyle/>
          <a:p>
            <a:r>
              <a:rPr lang="en-US" dirty="0"/>
              <a:t>Specific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1574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553200" cy="914400"/>
          </a:xfrm>
        </p:spPr>
        <p:txBody>
          <a:bodyPr/>
          <a:lstStyle/>
          <a:p>
            <a:pPr marL="230188" indent="-230188" defTabSz="966788">
              <a:lnSpc>
                <a:spcPct val="75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Example </a:t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Requirements </a:t>
            </a:r>
            <a:r>
              <a:rPr lang="en-US" sz="2400" i="1" dirty="0">
                <a:solidFill>
                  <a:srgbClr val="FF0000"/>
                </a:solidFill>
              </a:rPr>
              <a:t>Mgmt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1200" i="1" dirty="0" smtClean="0">
              <a:solidFill>
                <a:srgbClr val="FF0000"/>
              </a:solidFill>
            </a:endParaRPr>
          </a:p>
          <a:p>
            <a:pPr marL="230188" indent="-230188" defTabSz="966788">
              <a:lnSpc>
                <a:spcPct val="75000"/>
              </a:lnSpc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230188" indent="-230188" defTabSz="966788">
              <a:lnSpc>
                <a:spcPct val="75000"/>
              </a:lnSpc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230188" indent="-230188" defTabSz="966788">
              <a:lnSpc>
                <a:spcPct val="75000"/>
              </a:lnSpc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230188" indent="-230188" defTabSz="966788">
              <a:lnSpc>
                <a:spcPct val="75000"/>
              </a:lnSpc>
              <a:buNone/>
            </a:pPr>
            <a:endParaRPr lang="en-US" sz="1200" dirty="0"/>
          </a:p>
          <a:p>
            <a:pPr marL="230188" indent="-230188" defTabSz="966788">
              <a:lnSpc>
                <a:spcPct val="150000"/>
              </a:lnSpc>
            </a:pPr>
            <a:r>
              <a:rPr lang="en-US" sz="1400" dirty="0"/>
              <a:t>SG 1 Manage Requirements</a:t>
            </a:r>
          </a:p>
          <a:p>
            <a:pPr marL="1035050" lvl="1" indent="-690563" defTabSz="966788">
              <a:lnSpc>
                <a:spcPct val="150000"/>
              </a:lnSpc>
              <a:buFontTx/>
              <a:buNone/>
            </a:pPr>
            <a:r>
              <a:rPr lang="en-US" sz="1400" dirty="0"/>
              <a:t>SP 1.1	Obtain an Understanding of Requirements</a:t>
            </a:r>
          </a:p>
          <a:p>
            <a:pPr marL="1035050" lvl="1" indent="-690563" defTabSz="966788">
              <a:lnSpc>
                <a:spcPct val="150000"/>
              </a:lnSpc>
              <a:buFontTx/>
              <a:buNone/>
            </a:pPr>
            <a:r>
              <a:rPr lang="en-US" sz="1400" dirty="0"/>
              <a:t>SP 1.2	Obtain Commitment to Requirements</a:t>
            </a:r>
          </a:p>
          <a:p>
            <a:pPr marL="1035050" lvl="1" indent="-690563" defTabSz="966788">
              <a:lnSpc>
                <a:spcPct val="150000"/>
              </a:lnSpc>
              <a:buFontTx/>
              <a:buNone/>
            </a:pPr>
            <a:r>
              <a:rPr lang="en-US" sz="1400" dirty="0"/>
              <a:t>SP 1.3	Manage Requirements Changes</a:t>
            </a:r>
          </a:p>
          <a:p>
            <a:pPr marL="1035050" lvl="1" indent="-690563" defTabSz="966788">
              <a:lnSpc>
                <a:spcPct val="150000"/>
              </a:lnSpc>
              <a:buFontTx/>
              <a:buNone/>
            </a:pPr>
            <a:r>
              <a:rPr lang="en-US" sz="1400" dirty="0"/>
              <a:t>SP 1.4	Maintain Bidirectional Traceability of Requirements</a:t>
            </a:r>
          </a:p>
          <a:p>
            <a:pPr marL="1035050" lvl="1" indent="-690563" defTabSz="966788">
              <a:lnSpc>
                <a:spcPct val="150000"/>
              </a:lnSpc>
              <a:buFontTx/>
              <a:buNone/>
            </a:pPr>
            <a:r>
              <a:rPr lang="en-US" sz="1400" dirty="0"/>
              <a:t>SP 1.5	Identify Inconsistencies between Project Work and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BE0F0-68CA-4A53-A30A-9C7758CCF12E}" type="slidenum">
              <a:rPr lang="en-US"/>
              <a:pPr/>
              <a:t>17</a:t>
            </a:fld>
            <a:endParaRPr lang="en-US"/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894638" cy="479823"/>
          </a:xfrm>
        </p:spPr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Areas by Maturity Level</a:t>
            </a:r>
          </a:p>
        </p:txBody>
      </p:sp>
      <p:sp>
        <p:nvSpPr>
          <p:cNvPr id="872452" name="Rectangle 4"/>
          <p:cNvSpPr>
            <a:spLocks noChangeArrowheads="1"/>
          </p:cNvSpPr>
          <p:nvPr/>
        </p:nvSpPr>
        <p:spPr bwMode="auto">
          <a:xfrm>
            <a:off x="1154113" y="1393825"/>
            <a:ext cx="6515100" cy="545623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400" b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72453" name="Rectangle 5"/>
          <p:cNvSpPr>
            <a:spLocks noChangeArrowheads="1"/>
          </p:cNvSpPr>
          <p:nvPr/>
        </p:nvSpPr>
        <p:spPr bwMode="auto">
          <a:xfrm>
            <a:off x="3895725" y="1649413"/>
            <a:ext cx="3908425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9365" tIns="39683" rIns="79365" bIns="39683">
            <a:spAutoFit/>
          </a:bodyPr>
          <a:lstStyle/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Innovation and Deployment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Causal Analysis and Resolution</a:t>
            </a:r>
            <a:endParaRPr lang="en-US" sz="1300">
              <a:solidFill>
                <a:schemeClr val="accent1"/>
              </a:solidFill>
            </a:endParaRPr>
          </a:p>
        </p:txBody>
      </p:sp>
      <p:sp>
        <p:nvSpPr>
          <p:cNvPr id="872454" name="Rectangle 6"/>
          <p:cNvSpPr>
            <a:spLocks noChangeArrowheads="1"/>
          </p:cNvSpPr>
          <p:nvPr/>
        </p:nvSpPr>
        <p:spPr bwMode="auto">
          <a:xfrm>
            <a:off x="1208088" y="1822450"/>
            <a:ext cx="1152525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>
                <a:solidFill>
                  <a:schemeClr val="accent1"/>
                </a:solidFill>
              </a:rPr>
              <a:t>5 Optimizing</a:t>
            </a:r>
          </a:p>
        </p:txBody>
      </p:sp>
      <p:sp>
        <p:nvSpPr>
          <p:cNvPr id="872455" name="Rectangle 7"/>
          <p:cNvSpPr>
            <a:spLocks noChangeArrowheads="1"/>
          </p:cNvSpPr>
          <p:nvPr/>
        </p:nvSpPr>
        <p:spPr bwMode="auto">
          <a:xfrm>
            <a:off x="1133475" y="2374900"/>
            <a:ext cx="1439863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algn="ctr" defTabSz="790575">
              <a:lnSpc>
                <a:spcPct val="85000"/>
              </a:lnSpc>
            </a:pPr>
            <a:r>
              <a:rPr lang="en-US" sz="1300">
                <a:solidFill>
                  <a:schemeClr val="accent1"/>
                </a:solidFill>
              </a:rPr>
              <a:t>4 Quantitatively </a:t>
            </a:r>
          </a:p>
          <a:p>
            <a:pPr algn="ctr" defTabSz="790575">
              <a:lnSpc>
                <a:spcPct val="85000"/>
              </a:lnSpc>
            </a:pPr>
            <a:r>
              <a:rPr lang="en-US" sz="1300">
                <a:solidFill>
                  <a:schemeClr val="accent1"/>
                </a:solidFill>
              </a:rPr>
              <a:t>Managed</a:t>
            </a:r>
          </a:p>
        </p:txBody>
      </p:sp>
      <p:sp>
        <p:nvSpPr>
          <p:cNvPr id="872456" name="Rectangle 8"/>
          <p:cNvSpPr>
            <a:spLocks noChangeArrowheads="1"/>
          </p:cNvSpPr>
          <p:nvPr/>
        </p:nvSpPr>
        <p:spPr bwMode="auto">
          <a:xfrm>
            <a:off x="1254125" y="3584575"/>
            <a:ext cx="923925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9365" tIns="39683" rIns="79365" bIns="39683">
            <a:spAutoFit/>
          </a:bodyPr>
          <a:lstStyle/>
          <a:p>
            <a:pPr algn="ctr" defTabSz="790575"/>
            <a:r>
              <a:rPr lang="en-US" sz="1300">
                <a:solidFill>
                  <a:schemeClr val="accent1"/>
                </a:solidFill>
              </a:rPr>
              <a:t>3 Defined</a:t>
            </a:r>
          </a:p>
        </p:txBody>
      </p:sp>
      <p:grpSp>
        <p:nvGrpSpPr>
          <p:cNvPr id="872457" name="Group 9"/>
          <p:cNvGrpSpPr>
            <a:grpSpLocks/>
          </p:cNvGrpSpPr>
          <p:nvPr/>
        </p:nvGrpSpPr>
        <p:grpSpPr bwMode="auto">
          <a:xfrm>
            <a:off x="1285875" y="5165725"/>
            <a:ext cx="1016000" cy="438150"/>
            <a:chOff x="775" y="3253"/>
            <a:chExt cx="656" cy="285"/>
          </a:xfrm>
        </p:grpSpPr>
        <p:sp>
          <p:nvSpPr>
            <p:cNvPr id="872458" name="Rectangle 10"/>
            <p:cNvSpPr>
              <a:spLocks noChangeArrowheads="1"/>
            </p:cNvSpPr>
            <p:nvPr/>
          </p:nvSpPr>
          <p:spPr bwMode="auto">
            <a:xfrm>
              <a:off x="996" y="3253"/>
              <a:ext cx="103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79356" tIns="39678" rIns="79356" bIns="39678">
              <a:spAutoFit/>
            </a:bodyPr>
            <a:lstStyle/>
            <a:p>
              <a:pPr defTabSz="790575"/>
              <a:endParaRPr lang="en-US" sz="1300">
                <a:solidFill>
                  <a:schemeClr val="accent1"/>
                </a:solidFill>
              </a:endParaRPr>
            </a:p>
            <a:p>
              <a:pPr defTabSz="790575" eaLnBrk="1" hangingPunct="1"/>
              <a:endParaRPr lang="en-US" sz="1300">
                <a:solidFill>
                  <a:schemeClr val="accent1"/>
                </a:solidFill>
              </a:endParaRPr>
            </a:p>
          </p:txBody>
        </p:sp>
        <p:sp>
          <p:nvSpPr>
            <p:cNvPr id="872459" name="Rectangle 11"/>
            <p:cNvSpPr>
              <a:spLocks noChangeArrowheads="1"/>
            </p:cNvSpPr>
            <p:nvPr/>
          </p:nvSpPr>
          <p:spPr bwMode="auto">
            <a:xfrm>
              <a:off x="775" y="3361"/>
              <a:ext cx="656" cy="1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79356" tIns="39678" rIns="79356" bIns="39678">
              <a:spAutoFit/>
            </a:bodyPr>
            <a:lstStyle/>
            <a:p>
              <a:pPr defTabSz="790575"/>
              <a:r>
                <a:rPr lang="en-US" sz="1300">
                  <a:solidFill>
                    <a:schemeClr val="accent1"/>
                  </a:solidFill>
                </a:rPr>
                <a:t>2 Managed</a:t>
              </a:r>
            </a:p>
          </p:txBody>
        </p:sp>
      </p:grpSp>
      <p:grpSp>
        <p:nvGrpSpPr>
          <p:cNvPr id="872460" name="Group 12"/>
          <p:cNvGrpSpPr>
            <a:grpSpLocks/>
          </p:cNvGrpSpPr>
          <p:nvPr/>
        </p:nvGrpSpPr>
        <p:grpSpPr bwMode="auto">
          <a:xfrm>
            <a:off x="2611438" y="1649413"/>
            <a:ext cx="1196975" cy="609600"/>
            <a:chOff x="1608" y="706"/>
            <a:chExt cx="774" cy="396"/>
          </a:xfrm>
        </p:grpSpPr>
        <p:sp>
          <p:nvSpPr>
            <p:cNvPr id="872461" name="Rectangle 13"/>
            <p:cNvSpPr>
              <a:spLocks noChangeArrowheads="1"/>
            </p:cNvSpPr>
            <p:nvPr/>
          </p:nvSpPr>
          <p:spPr bwMode="auto">
            <a:xfrm>
              <a:off x="1617" y="706"/>
              <a:ext cx="729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79346" tIns="39673" rIns="79346" bIns="39673">
              <a:spAutoFit/>
            </a:bodyPr>
            <a:lstStyle/>
            <a:p>
              <a:pPr defTabSz="790575"/>
              <a:r>
                <a:rPr lang="en-US" sz="1300" i="1">
                  <a:solidFill>
                    <a:schemeClr val="accent1"/>
                  </a:solidFill>
                </a:rPr>
                <a:t>Continuous </a:t>
              </a:r>
            </a:p>
          </p:txBody>
        </p:sp>
        <p:sp>
          <p:nvSpPr>
            <p:cNvPr id="872462" name="Rectangle 14"/>
            <p:cNvSpPr>
              <a:spLocks noChangeArrowheads="1"/>
            </p:cNvSpPr>
            <p:nvPr/>
          </p:nvSpPr>
          <p:spPr bwMode="auto">
            <a:xfrm>
              <a:off x="1626" y="810"/>
              <a:ext cx="543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79346" tIns="39673" rIns="79346" bIns="39673">
              <a:spAutoFit/>
            </a:bodyPr>
            <a:lstStyle/>
            <a:p>
              <a:pPr defTabSz="790575"/>
              <a:r>
                <a:rPr lang="en-US" sz="1300" i="1">
                  <a:solidFill>
                    <a:schemeClr val="accent1"/>
                  </a:solidFill>
                </a:rPr>
                <a:t>process </a:t>
              </a:r>
            </a:p>
          </p:txBody>
        </p:sp>
        <p:sp>
          <p:nvSpPr>
            <p:cNvPr id="872463" name="Rectangle 15"/>
            <p:cNvSpPr>
              <a:spLocks noChangeArrowheads="1"/>
            </p:cNvSpPr>
            <p:nvPr/>
          </p:nvSpPr>
          <p:spPr bwMode="auto">
            <a:xfrm>
              <a:off x="1608" y="934"/>
              <a:ext cx="774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79346" tIns="39673" rIns="79346" bIns="39673">
              <a:spAutoFit/>
            </a:bodyPr>
            <a:lstStyle/>
            <a:p>
              <a:pPr defTabSz="790575"/>
              <a:r>
                <a:rPr lang="en-US" sz="1300" i="1">
                  <a:solidFill>
                    <a:schemeClr val="accent1"/>
                  </a:solidFill>
                </a:rPr>
                <a:t>improvement</a:t>
              </a:r>
            </a:p>
          </p:txBody>
        </p:sp>
      </p:grpSp>
      <p:sp>
        <p:nvSpPr>
          <p:cNvPr id="872464" name="Rectangle 16"/>
          <p:cNvSpPr>
            <a:spLocks noChangeArrowheads="1"/>
          </p:cNvSpPr>
          <p:nvPr/>
        </p:nvSpPr>
        <p:spPr bwMode="auto">
          <a:xfrm>
            <a:off x="2611438" y="2354263"/>
            <a:ext cx="1179512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 i="1">
                <a:solidFill>
                  <a:schemeClr val="accent1"/>
                </a:solidFill>
              </a:rPr>
              <a:t>Quantitative</a:t>
            </a:r>
          </a:p>
          <a:p>
            <a:pPr defTabSz="790575"/>
            <a:r>
              <a:rPr lang="en-US" sz="1300" i="1">
                <a:solidFill>
                  <a:schemeClr val="accent1"/>
                </a:solidFill>
              </a:rPr>
              <a:t>management</a:t>
            </a:r>
          </a:p>
        </p:txBody>
      </p:sp>
      <p:sp>
        <p:nvSpPr>
          <p:cNvPr id="872465" name="Rectangle 17"/>
          <p:cNvSpPr>
            <a:spLocks noChangeArrowheads="1"/>
          </p:cNvSpPr>
          <p:nvPr/>
        </p:nvSpPr>
        <p:spPr bwMode="auto">
          <a:xfrm>
            <a:off x="2482850" y="3478213"/>
            <a:ext cx="13843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 i="1">
                <a:solidFill>
                  <a:schemeClr val="accent1"/>
                </a:solidFill>
              </a:rPr>
              <a:t>Process</a:t>
            </a:r>
          </a:p>
          <a:p>
            <a:pPr defTabSz="790575"/>
            <a:r>
              <a:rPr lang="en-US" sz="1300" i="1">
                <a:solidFill>
                  <a:schemeClr val="accent1"/>
                </a:solidFill>
              </a:rPr>
              <a:t>standardization</a:t>
            </a:r>
          </a:p>
        </p:txBody>
      </p:sp>
      <p:sp>
        <p:nvSpPr>
          <p:cNvPr id="872466" name="Rectangle 18"/>
          <p:cNvSpPr>
            <a:spLocks noChangeArrowheads="1"/>
          </p:cNvSpPr>
          <p:nvPr/>
        </p:nvSpPr>
        <p:spPr bwMode="auto">
          <a:xfrm>
            <a:off x="2571750" y="5167313"/>
            <a:ext cx="1179513" cy="61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 i="1">
                <a:solidFill>
                  <a:schemeClr val="accent1"/>
                </a:solidFill>
              </a:rPr>
              <a:t>Basic</a:t>
            </a:r>
          </a:p>
          <a:p>
            <a:pPr defTabSz="790575"/>
            <a:r>
              <a:rPr lang="en-US" sz="1300" i="1">
                <a:solidFill>
                  <a:schemeClr val="accent1"/>
                </a:solidFill>
              </a:rPr>
              <a:t>project</a:t>
            </a:r>
          </a:p>
          <a:p>
            <a:pPr defTabSz="790575"/>
            <a:r>
              <a:rPr lang="en-US" sz="1300" i="1">
                <a:solidFill>
                  <a:schemeClr val="accent1"/>
                </a:solidFill>
              </a:rPr>
              <a:t>management</a:t>
            </a:r>
          </a:p>
        </p:txBody>
      </p:sp>
      <p:sp>
        <p:nvSpPr>
          <p:cNvPr id="872467" name="Rectangle 19"/>
          <p:cNvSpPr>
            <a:spLocks noChangeArrowheads="1"/>
          </p:cNvSpPr>
          <p:nvPr/>
        </p:nvSpPr>
        <p:spPr bwMode="auto">
          <a:xfrm>
            <a:off x="3895725" y="2371725"/>
            <a:ext cx="3735388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9365" tIns="39683" rIns="79365" bIns="39683">
            <a:spAutoFit/>
          </a:bodyPr>
          <a:lstStyle/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Process Performance</a:t>
            </a:r>
            <a:endParaRPr lang="en-US" sz="1300">
              <a:solidFill>
                <a:schemeClr val="accent1"/>
              </a:solidFill>
            </a:endParaRP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Quantitative Project Management</a:t>
            </a:r>
          </a:p>
        </p:txBody>
      </p:sp>
      <p:sp>
        <p:nvSpPr>
          <p:cNvPr id="872468" name="Rectangle 20"/>
          <p:cNvSpPr>
            <a:spLocks noChangeArrowheads="1"/>
          </p:cNvSpPr>
          <p:nvPr/>
        </p:nvSpPr>
        <p:spPr bwMode="auto">
          <a:xfrm>
            <a:off x="3895725" y="2798763"/>
            <a:ext cx="3271838" cy="239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200">
                <a:solidFill>
                  <a:schemeClr val="accent1"/>
                </a:solidFill>
              </a:rPr>
              <a:t>Requirements Development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Technical Solution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Product Integration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Verification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Validation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Process Focus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Process Definition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Training </a:t>
            </a:r>
            <a:br>
              <a:rPr lang="en-US" sz="1200">
                <a:solidFill>
                  <a:schemeClr val="accent1"/>
                </a:solidFill>
              </a:rPr>
            </a:br>
            <a:r>
              <a:rPr lang="en-US" sz="1200">
                <a:solidFill>
                  <a:schemeClr val="accent1"/>
                </a:solidFill>
              </a:rPr>
              <a:t>Integrated Project Management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Integrated Supplier Management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Risk Management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Decision Analysis and Resolution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Organizational Environment for Integration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Integrated Teaming</a:t>
            </a:r>
          </a:p>
        </p:txBody>
      </p:sp>
      <p:sp>
        <p:nvSpPr>
          <p:cNvPr id="872469" name="Rectangle 21"/>
          <p:cNvSpPr>
            <a:spLocks noChangeArrowheads="1"/>
          </p:cNvSpPr>
          <p:nvPr/>
        </p:nvSpPr>
        <p:spPr bwMode="auto">
          <a:xfrm>
            <a:off x="3902075" y="5170488"/>
            <a:ext cx="3762375" cy="123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9365" tIns="39683" rIns="79365" bIns="39683">
            <a:spAutoFit/>
          </a:bodyPr>
          <a:lstStyle/>
          <a:p>
            <a:pPr defTabSz="790575"/>
            <a:r>
              <a:rPr lang="en-US" sz="1200">
                <a:solidFill>
                  <a:schemeClr val="accent1"/>
                </a:solidFill>
              </a:rPr>
              <a:t>Requirements Management 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Project Planning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Project Monitoring and Control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Supplier Agreement Management</a:t>
            </a:r>
            <a:endParaRPr lang="en-US" sz="1300">
              <a:solidFill>
                <a:schemeClr val="accent1"/>
              </a:solidFill>
            </a:endParaRP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Measurement and Analysis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Process and Product Quality Assurance</a:t>
            </a:r>
          </a:p>
          <a:p>
            <a:pPr defTabSz="790575"/>
            <a:r>
              <a:rPr lang="en-US" sz="1200">
                <a:solidFill>
                  <a:schemeClr val="accent1"/>
                </a:solidFill>
              </a:rPr>
              <a:t>Configuration Management</a:t>
            </a:r>
          </a:p>
        </p:txBody>
      </p:sp>
      <p:sp>
        <p:nvSpPr>
          <p:cNvPr id="872470" name="Rectangle 22"/>
          <p:cNvSpPr>
            <a:spLocks noChangeArrowheads="1"/>
          </p:cNvSpPr>
          <p:nvPr/>
        </p:nvSpPr>
        <p:spPr bwMode="auto">
          <a:xfrm>
            <a:off x="7104063" y="6061075"/>
            <a:ext cx="735012" cy="60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1" name="Rectangle 23"/>
          <p:cNvSpPr>
            <a:spLocks noChangeArrowheads="1"/>
          </p:cNvSpPr>
          <p:nvPr/>
        </p:nvSpPr>
        <p:spPr bwMode="auto">
          <a:xfrm>
            <a:off x="1157288" y="2479675"/>
            <a:ext cx="5713412" cy="380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2" name="Line 24"/>
          <p:cNvSpPr>
            <a:spLocks noChangeShapeType="1"/>
          </p:cNvSpPr>
          <p:nvPr/>
        </p:nvSpPr>
        <p:spPr bwMode="auto">
          <a:xfrm>
            <a:off x="2479675" y="1635125"/>
            <a:ext cx="0" cy="522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3" name="Line 25"/>
          <p:cNvSpPr>
            <a:spLocks noChangeShapeType="1"/>
          </p:cNvSpPr>
          <p:nvPr/>
        </p:nvSpPr>
        <p:spPr bwMode="auto">
          <a:xfrm>
            <a:off x="3852863" y="1635125"/>
            <a:ext cx="0" cy="520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4" name="Line 26"/>
          <p:cNvSpPr>
            <a:spLocks noChangeShapeType="1"/>
          </p:cNvSpPr>
          <p:nvPr/>
        </p:nvSpPr>
        <p:spPr bwMode="auto">
          <a:xfrm flipV="1">
            <a:off x="1154113" y="2278063"/>
            <a:ext cx="65198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5" name="Line 27"/>
          <p:cNvSpPr>
            <a:spLocks noChangeShapeType="1"/>
          </p:cNvSpPr>
          <p:nvPr/>
        </p:nvSpPr>
        <p:spPr bwMode="auto">
          <a:xfrm>
            <a:off x="1173163" y="2828925"/>
            <a:ext cx="649605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6" name="Line 28"/>
          <p:cNvSpPr>
            <a:spLocks noChangeShapeType="1"/>
          </p:cNvSpPr>
          <p:nvPr/>
        </p:nvSpPr>
        <p:spPr bwMode="auto">
          <a:xfrm>
            <a:off x="1154113" y="6413500"/>
            <a:ext cx="6500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7" name="Rectangle 29"/>
          <p:cNvSpPr>
            <a:spLocks noChangeArrowheads="1"/>
          </p:cNvSpPr>
          <p:nvPr/>
        </p:nvSpPr>
        <p:spPr bwMode="auto">
          <a:xfrm>
            <a:off x="1492250" y="6508750"/>
            <a:ext cx="730250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algn="ctr" defTabSz="790575"/>
            <a:r>
              <a:rPr lang="en-US" sz="1300">
                <a:solidFill>
                  <a:schemeClr val="accent1"/>
                </a:solidFill>
              </a:rPr>
              <a:t>1 Initial</a:t>
            </a:r>
          </a:p>
        </p:txBody>
      </p:sp>
      <p:sp>
        <p:nvSpPr>
          <p:cNvPr id="872478" name="Rectangle 30"/>
          <p:cNvSpPr>
            <a:spLocks noChangeArrowheads="1"/>
          </p:cNvSpPr>
          <p:nvPr/>
        </p:nvSpPr>
        <p:spPr bwMode="auto">
          <a:xfrm>
            <a:off x="1154113" y="1377950"/>
            <a:ext cx="6513512" cy="24447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79" name="Rectangle 31"/>
          <p:cNvSpPr>
            <a:spLocks noChangeArrowheads="1"/>
          </p:cNvSpPr>
          <p:nvPr/>
        </p:nvSpPr>
        <p:spPr bwMode="auto">
          <a:xfrm>
            <a:off x="3895725" y="1382713"/>
            <a:ext cx="130651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>
                <a:solidFill>
                  <a:srgbClr val="000000"/>
                </a:solidFill>
              </a:rPr>
              <a:t>Process Areas</a:t>
            </a:r>
          </a:p>
        </p:txBody>
      </p:sp>
      <p:sp>
        <p:nvSpPr>
          <p:cNvPr id="872480" name="Rectangle 32"/>
          <p:cNvSpPr>
            <a:spLocks noChangeArrowheads="1"/>
          </p:cNvSpPr>
          <p:nvPr/>
        </p:nvSpPr>
        <p:spPr bwMode="auto">
          <a:xfrm>
            <a:off x="1227138" y="1382713"/>
            <a:ext cx="582612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>
                <a:solidFill>
                  <a:srgbClr val="000000"/>
                </a:solidFill>
              </a:rPr>
              <a:t>Level</a:t>
            </a:r>
          </a:p>
        </p:txBody>
      </p:sp>
      <p:sp>
        <p:nvSpPr>
          <p:cNvPr id="872481" name="Rectangle 33"/>
          <p:cNvSpPr>
            <a:spLocks noChangeArrowheads="1"/>
          </p:cNvSpPr>
          <p:nvPr/>
        </p:nvSpPr>
        <p:spPr bwMode="auto">
          <a:xfrm>
            <a:off x="2524125" y="1377950"/>
            <a:ext cx="647700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>
                <a:solidFill>
                  <a:srgbClr val="000000"/>
                </a:solidFill>
              </a:rPr>
              <a:t>Focus</a:t>
            </a:r>
          </a:p>
        </p:txBody>
      </p:sp>
      <p:sp>
        <p:nvSpPr>
          <p:cNvPr id="872482" name="Line 34"/>
          <p:cNvSpPr>
            <a:spLocks noChangeShapeType="1"/>
          </p:cNvSpPr>
          <p:nvPr/>
        </p:nvSpPr>
        <p:spPr bwMode="auto">
          <a:xfrm>
            <a:off x="1163638" y="5160963"/>
            <a:ext cx="6500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2483" name="Rectangle 35"/>
          <p:cNvSpPr>
            <a:spLocks noChangeArrowheads="1"/>
          </p:cNvSpPr>
          <p:nvPr/>
        </p:nvSpPr>
        <p:spPr bwMode="auto">
          <a:xfrm>
            <a:off x="3116263" y="4749800"/>
            <a:ext cx="6540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65" tIns="39683" rIns="79365" bIns="39683">
            <a:spAutoFit/>
          </a:bodyPr>
          <a:lstStyle/>
          <a:p>
            <a:pPr defTabSz="790575"/>
            <a:r>
              <a:rPr lang="en-US" sz="1300" i="1">
                <a:solidFill>
                  <a:schemeClr val="accent1"/>
                </a:solidFill>
              </a:rPr>
              <a:t>(IPPD)</a:t>
            </a:r>
          </a:p>
          <a:p>
            <a:pPr defTabSz="790575"/>
            <a:r>
              <a:rPr lang="en-US" sz="1300" i="1">
                <a:solidFill>
                  <a:schemeClr val="accent1"/>
                </a:solidFill>
              </a:rPr>
              <a:t>(IPPD)</a:t>
            </a:r>
          </a:p>
        </p:txBody>
      </p:sp>
      <p:sp>
        <p:nvSpPr>
          <p:cNvPr id="872484" name="Text Box 36"/>
          <p:cNvSpPr txBox="1">
            <a:spLocks noChangeArrowheads="1"/>
          </p:cNvSpPr>
          <p:nvPr/>
        </p:nvSpPr>
        <p:spPr bwMode="auto">
          <a:xfrm>
            <a:off x="3286125" y="4283075"/>
            <a:ext cx="53975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(SS)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F0620-BB0E-4C5E-A291-BD983D9DA88E}" type="slidenum">
              <a:rPr lang="en-US"/>
              <a:pPr/>
              <a:t>18</a:t>
            </a:fld>
            <a:endParaRPr lang="en-US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85200" cy="793750"/>
          </a:xfrm>
        </p:spPr>
        <p:txBody>
          <a:bodyPr/>
          <a:lstStyle/>
          <a:p>
            <a:r>
              <a:rPr lang="en-US" sz="2800"/>
              <a:t>Project Management </a:t>
            </a:r>
            <a:br>
              <a:rPr lang="en-US" sz="2800"/>
            </a:br>
            <a:r>
              <a:rPr lang="en-US" sz="2800"/>
              <a:t>Process Areas</a:t>
            </a:r>
            <a:endParaRPr lang="en-US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43063"/>
            <a:ext cx="8145462" cy="4257675"/>
          </a:xfrm>
        </p:spPr>
        <p:txBody>
          <a:bodyPr/>
          <a:lstStyle/>
          <a:p>
            <a:pPr marL="234950" indent="-234950"/>
            <a:r>
              <a:rPr lang="en-US" sz="2400">
                <a:solidFill>
                  <a:schemeClr val="accent1"/>
                </a:solidFill>
              </a:rPr>
              <a:t>There are eight Project Management Process Areas.</a:t>
            </a:r>
          </a:p>
          <a:p>
            <a:pPr marL="638175" lvl="1" indent="-288925"/>
            <a:r>
              <a:rPr lang="en-US" sz="2400"/>
              <a:t>Project Planning</a:t>
            </a:r>
          </a:p>
          <a:p>
            <a:pPr marL="638175" lvl="1" indent="-288925"/>
            <a:r>
              <a:rPr lang="en-US" sz="2400"/>
              <a:t>Project Monitoring and Control</a:t>
            </a:r>
          </a:p>
          <a:p>
            <a:pPr marL="638175" lvl="1" indent="-288925"/>
            <a:r>
              <a:rPr lang="en-US" sz="2400"/>
              <a:t>Integrated Project Management </a:t>
            </a:r>
            <a:r>
              <a:rPr lang="en-US" sz="2400">
                <a:solidFill>
                  <a:schemeClr val="accent1"/>
                </a:solidFill>
              </a:rPr>
              <a:t>(IPPD)</a:t>
            </a:r>
            <a:endParaRPr lang="en-US" sz="2400"/>
          </a:p>
          <a:p>
            <a:pPr marL="638175" lvl="1" indent="-288925"/>
            <a:r>
              <a:rPr lang="en-US" sz="2400"/>
              <a:t>Risk Management</a:t>
            </a:r>
          </a:p>
          <a:p>
            <a:pPr marL="638175" lvl="1" indent="-288925"/>
            <a:r>
              <a:rPr lang="en-US" sz="2400"/>
              <a:t>Supplier Agreement Management</a:t>
            </a:r>
          </a:p>
          <a:p>
            <a:pPr marL="638175" lvl="1" indent="-288925"/>
            <a:r>
              <a:rPr lang="en-US" sz="2400"/>
              <a:t>Quantitative Project Management</a:t>
            </a:r>
          </a:p>
          <a:p>
            <a:pPr marL="638175" lvl="1" indent="-288925"/>
            <a:r>
              <a:rPr lang="en-US" sz="2400"/>
              <a:t>Integrated Supplier Management (SS)</a:t>
            </a:r>
          </a:p>
          <a:p>
            <a:pPr marL="638175" lvl="1" indent="-288925"/>
            <a:r>
              <a:rPr lang="en-US" sz="2400">
                <a:solidFill>
                  <a:schemeClr val="accent1"/>
                </a:solidFill>
              </a:rPr>
              <a:t>Integrated Teaming (IPPD)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0DBE0-8133-497B-9926-485A503D2A19}" type="slidenum">
              <a:rPr lang="en-US"/>
              <a:pPr/>
              <a:t>19</a:t>
            </a:fld>
            <a:endParaRPr lang="en-US"/>
          </a:p>
        </p:txBody>
      </p:sp>
      <p:sp>
        <p:nvSpPr>
          <p:cNvPr id="1373186" name="Rectangle 1026"/>
          <p:cNvSpPr>
            <a:spLocks noChangeArrowheads="1"/>
          </p:cNvSpPr>
          <p:nvPr/>
        </p:nvSpPr>
        <p:spPr bwMode="auto">
          <a:xfrm>
            <a:off x="685800" y="1828800"/>
            <a:ext cx="403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/>
          <a:lstStyle/>
          <a:p>
            <a:pPr marL="908050" indent="-908050">
              <a:lnSpc>
                <a:spcPct val="100000"/>
              </a:lnSpc>
            </a:pPr>
            <a:r>
              <a:rPr lang="en-US" u="sng">
                <a:latin typeface="Helvetica" pitchFamily="34" charset="0"/>
              </a:rPr>
              <a:t>Specific Practices (CL1 - “Base Practices”)</a:t>
            </a:r>
            <a:endParaRPr lang="en-US">
              <a:latin typeface="Helvetica" pitchFamily="34" charset="0"/>
            </a:endParaRPr>
          </a:p>
          <a:p>
            <a:pPr marL="908050" indent="-908050">
              <a:lnSpc>
                <a:spcPct val="100000"/>
              </a:lnSpc>
            </a:pPr>
            <a:endParaRPr lang="en-US">
              <a:latin typeface="Helvetica" pitchFamily="34" charset="0"/>
            </a:endParaRP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SP1.1-1:	Estimate the Scope of the Project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SP1.2-1:	Establish Estimates of Work Product and Task Attributes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SP1.3-1:	Define Project Life Cycle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SP1.4-1:	Determine Estimates of Effort and Cost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SP2.1-1:	Establish Budget and Schedule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SP2.2-1:	Identify Project Risks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SP2.3-1:	Plan for Data Management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SP2.4-1:	Plan for Project Resources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SP2.5-1:	Plan for Needed Knowledge and Skills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SP2.6-1:	Plan Stakeholder Involvement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SP2.7-1:	Establish the Project Plan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SP3.1-1:	Review Plans that Affect the Project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SP3.2-1:	Reconcile Work and Resource Levels</a:t>
            </a:r>
          </a:p>
          <a:p>
            <a:pPr marL="908050" indent="-908050">
              <a:lnSpc>
                <a:spcPct val="95000"/>
              </a:lnSpc>
            </a:pPr>
            <a:r>
              <a:rPr lang="en-US">
                <a:latin typeface="Helvetica" pitchFamily="34" charset="0"/>
              </a:rPr>
              <a:t>SP3.3-1:	Obtain Plan Commitment</a:t>
            </a:r>
          </a:p>
          <a:p>
            <a:pPr marL="908050" indent="-908050">
              <a:lnSpc>
                <a:spcPct val="95000"/>
              </a:lnSpc>
            </a:pPr>
            <a:endParaRPr lang="en-US" sz="150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37318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8600" y="703227"/>
            <a:ext cx="8563539" cy="520771"/>
          </a:xfrm>
          <a:noFill/>
          <a:ln/>
        </p:spPr>
        <p:txBody>
          <a:bodyPr wrap="none" lIns="91428" tIns="45714" rIns="91428" bIns="45714" anchor="ctr"/>
          <a:lstStyle/>
          <a:p>
            <a:r>
              <a:rPr lang="en-US" dirty="0" smtClean="0"/>
              <a:t>Project Planning </a:t>
            </a:r>
            <a:r>
              <a:rPr lang="en-US" dirty="0"/>
              <a:t>- Capability Level 1</a:t>
            </a:r>
            <a:endParaRPr lang="en-US" b="0" dirty="0"/>
          </a:p>
        </p:txBody>
      </p:sp>
      <p:sp>
        <p:nvSpPr>
          <p:cNvPr id="1373188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23923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200" i="1">
                <a:solidFill>
                  <a:schemeClr val="tx2"/>
                </a:solidFill>
              </a:rPr>
              <a:t>Project Planning</a:t>
            </a:r>
            <a:endParaRPr lang="en-US" sz="18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73190" name="Rectangle 1030"/>
          <p:cNvSpPr>
            <a:spLocks noChangeArrowheads="1"/>
          </p:cNvSpPr>
          <p:nvPr/>
        </p:nvSpPr>
        <p:spPr bwMode="auto">
          <a:xfrm>
            <a:off x="4800600" y="1828800"/>
            <a:ext cx="403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/>
          <a:lstStyle/>
          <a:p>
            <a:pPr marL="908050" indent="-9080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73191" name="Rectangle 1031"/>
          <p:cNvSpPr>
            <a:spLocks noChangeArrowheads="1"/>
          </p:cNvSpPr>
          <p:nvPr/>
        </p:nvSpPr>
        <p:spPr bwMode="auto">
          <a:xfrm>
            <a:off x="4953000" y="2819400"/>
            <a:ext cx="3733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1428" tIns="45714" rIns="91428" bIns="45714"/>
          <a:lstStyle/>
          <a:p>
            <a:pPr>
              <a:lnSpc>
                <a:spcPct val="100000"/>
              </a:lnSpc>
            </a:pPr>
            <a:r>
              <a:rPr lang="en-US" sz="1800">
                <a:latin typeface="Helvetica" pitchFamily="34" charset="0"/>
              </a:rPr>
              <a:t>If </a:t>
            </a:r>
            <a:r>
              <a:rPr lang="en-US" sz="1800" u="sng">
                <a:latin typeface="Helvetica" pitchFamily="34" charset="0"/>
              </a:rPr>
              <a:t>all</a:t>
            </a:r>
            <a:r>
              <a:rPr lang="en-US" sz="1800">
                <a:latin typeface="Helvetica" pitchFamily="34" charset="0"/>
              </a:rPr>
              <a:t> of the base practices are performed, </a:t>
            </a:r>
          </a:p>
          <a:p>
            <a:pPr>
              <a:lnSpc>
                <a:spcPct val="100000"/>
              </a:lnSpc>
            </a:pPr>
            <a:endParaRPr lang="en-US" sz="1800">
              <a:latin typeface="Helvetica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Helvetica" pitchFamily="34" charset="0"/>
              </a:rPr>
              <a:t>Then, the associated Specific Goals and Generic Goal 1 are satisfied,</a:t>
            </a:r>
          </a:p>
          <a:p>
            <a:pPr>
              <a:lnSpc>
                <a:spcPct val="100000"/>
              </a:lnSpc>
            </a:pPr>
            <a:endParaRPr lang="en-US" sz="1800">
              <a:latin typeface="Helvetica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Helvetica" pitchFamily="34" charset="0"/>
              </a:rPr>
              <a:t>So, the Process Area is rated at Capability Level 1 (CL1) - Performed.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AB30-1014-4577-8248-FD4AD64D6361}" type="slidenum">
              <a:rPr lang="en-US"/>
              <a:pPr/>
              <a:t>2</a:t>
            </a:fld>
            <a:endParaRPr lang="en-US"/>
          </a:p>
        </p:txBody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Immature organizations can be successful on occasion, but ultimately run into difficulties because</a:t>
            </a:r>
          </a:p>
          <a:p>
            <a:pPr lvl="1"/>
            <a:r>
              <a:rPr lang="en-US" sz="2800" dirty="0" smtClean="0"/>
              <a:t>Success depends on “heroics” which cannot be guaranteed to be repeated</a:t>
            </a:r>
          </a:p>
          <a:p>
            <a:pPr lvl="1"/>
            <a:r>
              <a:rPr lang="en-US" sz="2800" dirty="0" smtClean="0"/>
              <a:t>Success depends on having the same people on the team, whereas the industry employee turnaround is high</a:t>
            </a:r>
            <a:endParaRPr lang="en-US" sz="2800" dirty="0"/>
          </a:p>
        </p:txBody>
      </p:sp>
      <p:sp>
        <p:nvSpPr>
          <p:cNvPr id="140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102475" cy="908274"/>
          </a:xfrm>
        </p:spPr>
        <p:txBody>
          <a:bodyPr/>
          <a:lstStyle/>
          <a:p>
            <a:r>
              <a:rPr lang="en-US" dirty="0" smtClean="0"/>
              <a:t>Maturity vs. Immaturity</a:t>
            </a:r>
            <a:br>
              <a:rPr lang="en-US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633A3-EEDD-4171-BD67-AA047B248E42}" type="slidenum">
              <a:rPr lang="en-US"/>
              <a:pPr/>
              <a:t>20</a:t>
            </a:fld>
            <a:endParaRPr lang="en-US"/>
          </a:p>
        </p:txBody>
      </p:sp>
      <p:sp>
        <p:nvSpPr>
          <p:cNvPr id="1343510" name="Rectangle 2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102475" cy="474663"/>
          </a:xfrm>
        </p:spPr>
        <p:txBody>
          <a:bodyPr/>
          <a:lstStyle/>
          <a:p>
            <a:r>
              <a:rPr lang="en-US"/>
              <a:t>Building Process Capability</a:t>
            </a:r>
          </a:p>
        </p:txBody>
      </p:sp>
      <p:sp>
        <p:nvSpPr>
          <p:cNvPr id="1343508" name="Rectangle 20"/>
          <p:cNvSpPr>
            <a:spLocks noChangeArrowheads="1"/>
          </p:cNvSpPr>
          <p:nvPr/>
        </p:nvSpPr>
        <p:spPr bwMode="auto">
          <a:xfrm>
            <a:off x="228600" y="5638800"/>
            <a:ext cx="1219200" cy="6096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Performed</a:t>
            </a:r>
          </a:p>
          <a:p>
            <a:pPr algn="ctr"/>
            <a:r>
              <a:rPr lang="en-US"/>
              <a:t>Process</a:t>
            </a:r>
          </a:p>
        </p:txBody>
      </p:sp>
      <p:sp>
        <p:nvSpPr>
          <p:cNvPr id="1343509" name="Rectangle 21"/>
          <p:cNvSpPr>
            <a:spLocks noChangeArrowheads="1"/>
          </p:cNvSpPr>
          <p:nvPr/>
        </p:nvSpPr>
        <p:spPr bwMode="auto">
          <a:xfrm>
            <a:off x="228600" y="4572000"/>
            <a:ext cx="1219200" cy="609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Level 2</a:t>
            </a:r>
          </a:p>
          <a:p>
            <a:pPr algn="ctr"/>
            <a:r>
              <a:rPr lang="en-US"/>
              <a:t>Generic</a:t>
            </a:r>
          </a:p>
          <a:p>
            <a:pPr algn="ctr"/>
            <a:r>
              <a:rPr lang="en-US"/>
              <a:t>Practices</a:t>
            </a:r>
          </a:p>
        </p:txBody>
      </p:sp>
      <p:sp>
        <p:nvSpPr>
          <p:cNvPr id="1343515" name="AutoShape 27"/>
          <p:cNvSpPr>
            <a:spLocks noChangeArrowheads="1"/>
          </p:cNvSpPr>
          <p:nvPr/>
        </p:nvSpPr>
        <p:spPr bwMode="auto">
          <a:xfrm>
            <a:off x="685800" y="5257800"/>
            <a:ext cx="304800" cy="304800"/>
          </a:xfrm>
          <a:prstGeom prst="plus">
            <a:avLst>
              <a:gd name="adj" fmla="val 3906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16" name="AutoShape 28"/>
          <p:cNvSpPr>
            <a:spLocks noChangeArrowheads="1"/>
          </p:cNvSpPr>
          <p:nvPr/>
        </p:nvSpPr>
        <p:spPr bwMode="auto">
          <a:xfrm>
            <a:off x="1447800" y="4724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25" name="Rectangle 37"/>
          <p:cNvSpPr>
            <a:spLocks noChangeArrowheads="1"/>
          </p:cNvSpPr>
          <p:nvPr/>
        </p:nvSpPr>
        <p:spPr bwMode="auto">
          <a:xfrm>
            <a:off x="2057400" y="4572000"/>
            <a:ext cx="1219200" cy="609600"/>
          </a:xfrm>
          <a:prstGeom prst="rect">
            <a:avLst/>
          </a:prstGeom>
          <a:solidFill>
            <a:srgbClr val="00F4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Managed</a:t>
            </a:r>
          </a:p>
          <a:p>
            <a:pPr algn="ctr"/>
            <a:r>
              <a:rPr lang="en-US"/>
              <a:t>Process</a:t>
            </a:r>
          </a:p>
        </p:txBody>
      </p:sp>
      <p:sp>
        <p:nvSpPr>
          <p:cNvPr id="1343526" name="Rectangle 38"/>
          <p:cNvSpPr>
            <a:spLocks noChangeArrowheads="1"/>
          </p:cNvSpPr>
          <p:nvPr/>
        </p:nvSpPr>
        <p:spPr bwMode="auto">
          <a:xfrm>
            <a:off x="2057400" y="3505200"/>
            <a:ext cx="1219200" cy="609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Level 3</a:t>
            </a:r>
          </a:p>
          <a:p>
            <a:pPr algn="ctr"/>
            <a:r>
              <a:rPr lang="en-US"/>
              <a:t>Generic</a:t>
            </a:r>
          </a:p>
          <a:p>
            <a:pPr algn="ctr"/>
            <a:r>
              <a:rPr lang="en-US"/>
              <a:t>Practices</a:t>
            </a:r>
          </a:p>
        </p:txBody>
      </p:sp>
      <p:sp>
        <p:nvSpPr>
          <p:cNvPr id="1343527" name="AutoShape 39"/>
          <p:cNvSpPr>
            <a:spLocks noChangeArrowheads="1"/>
          </p:cNvSpPr>
          <p:nvPr/>
        </p:nvSpPr>
        <p:spPr bwMode="auto">
          <a:xfrm>
            <a:off x="2514600" y="4191000"/>
            <a:ext cx="304800" cy="304800"/>
          </a:xfrm>
          <a:prstGeom prst="plus">
            <a:avLst>
              <a:gd name="adj" fmla="val 3906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28" name="AutoShape 40"/>
          <p:cNvSpPr>
            <a:spLocks noChangeArrowheads="1"/>
          </p:cNvSpPr>
          <p:nvPr/>
        </p:nvSpPr>
        <p:spPr bwMode="auto">
          <a:xfrm>
            <a:off x="3276600" y="3657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29" name="Rectangle 41"/>
          <p:cNvSpPr>
            <a:spLocks noChangeArrowheads="1"/>
          </p:cNvSpPr>
          <p:nvPr/>
        </p:nvSpPr>
        <p:spPr bwMode="auto">
          <a:xfrm>
            <a:off x="3886200" y="3505200"/>
            <a:ext cx="1219200" cy="609600"/>
          </a:xfrm>
          <a:prstGeom prst="rect">
            <a:avLst/>
          </a:prstGeom>
          <a:solidFill>
            <a:srgbClr val="91FF9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Defined</a:t>
            </a:r>
          </a:p>
          <a:p>
            <a:pPr algn="ctr"/>
            <a:r>
              <a:rPr lang="en-US"/>
              <a:t>Process</a:t>
            </a:r>
          </a:p>
        </p:txBody>
      </p:sp>
      <p:sp>
        <p:nvSpPr>
          <p:cNvPr id="1343530" name="Rectangle 42"/>
          <p:cNvSpPr>
            <a:spLocks noChangeArrowheads="1"/>
          </p:cNvSpPr>
          <p:nvPr/>
        </p:nvSpPr>
        <p:spPr bwMode="auto">
          <a:xfrm>
            <a:off x="3886200" y="2438400"/>
            <a:ext cx="1219200" cy="609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Level 4</a:t>
            </a:r>
          </a:p>
          <a:p>
            <a:pPr algn="ctr"/>
            <a:r>
              <a:rPr lang="en-US"/>
              <a:t>Generic</a:t>
            </a:r>
          </a:p>
          <a:p>
            <a:pPr algn="ctr"/>
            <a:r>
              <a:rPr lang="en-US"/>
              <a:t>Practices</a:t>
            </a:r>
          </a:p>
        </p:txBody>
      </p:sp>
      <p:sp>
        <p:nvSpPr>
          <p:cNvPr id="1343531" name="AutoShape 43"/>
          <p:cNvSpPr>
            <a:spLocks noChangeArrowheads="1"/>
          </p:cNvSpPr>
          <p:nvPr/>
        </p:nvSpPr>
        <p:spPr bwMode="auto">
          <a:xfrm>
            <a:off x="4343400" y="3124200"/>
            <a:ext cx="304800" cy="304800"/>
          </a:xfrm>
          <a:prstGeom prst="plus">
            <a:avLst>
              <a:gd name="adj" fmla="val 3906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32" name="AutoShape 44"/>
          <p:cNvSpPr>
            <a:spLocks noChangeArrowheads="1"/>
          </p:cNvSpPr>
          <p:nvPr/>
        </p:nvSpPr>
        <p:spPr bwMode="auto">
          <a:xfrm>
            <a:off x="5105400" y="2590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33" name="Rectangle 45"/>
          <p:cNvSpPr>
            <a:spLocks noChangeArrowheads="1"/>
          </p:cNvSpPr>
          <p:nvPr/>
        </p:nvSpPr>
        <p:spPr bwMode="auto">
          <a:xfrm>
            <a:off x="5715000" y="2438400"/>
            <a:ext cx="1295400" cy="609600"/>
          </a:xfrm>
          <a:prstGeom prst="rect">
            <a:avLst/>
          </a:prstGeom>
          <a:solidFill>
            <a:srgbClr val="D1FFD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Quantitatively</a:t>
            </a:r>
          </a:p>
          <a:p>
            <a:pPr algn="ctr"/>
            <a:r>
              <a:rPr lang="en-US"/>
              <a:t>Managed</a:t>
            </a:r>
          </a:p>
          <a:p>
            <a:pPr algn="ctr"/>
            <a:r>
              <a:rPr lang="en-US"/>
              <a:t>Process</a:t>
            </a:r>
          </a:p>
        </p:txBody>
      </p:sp>
      <p:sp>
        <p:nvSpPr>
          <p:cNvPr id="1343534" name="Rectangle 46"/>
          <p:cNvSpPr>
            <a:spLocks noChangeArrowheads="1"/>
          </p:cNvSpPr>
          <p:nvPr/>
        </p:nvSpPr>
        <p:spPr bwMode="auto">
          <a:xfrm>
            <a:off x="5715000" y="1371600"/>
            <a:ext cx="1295400" cy="609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Level 5</a:t>
            </a:r>
          </a:p>
          <a:p>
            <a:pPr algn="ctr"/>
            <a:r>
              <a:rPr lang="en-US"/>
              <a:t>Generic</a:t>
            </a:r>
          </a:p>
          <a:p>
            <a:pPr algn="ctr"/>
            <a:r>
              <a:rPr lang="en-US"/>
              <a:t>Practices</a:t>
            </a:r>
          </a:p>
        </p:txBody>
      </p:sp>
      <p:sp>
        <p:nvSpPr>
          <p:cNvPr id="1343535" name="AutoShape 47"/>
          <p:cNvSpPr>
            <a:spLocks noChangeArrowheads="1"/>
          </p:cNvSpPr>
          <p:nvPr/>
        </p:nvSpPr>
        <p:spPr bwMode="auto">
          <a:xfrm>
            <a:off x="6248400" y="2057400"/>
            <a:ext cx="304800" cy="304800"/>
          </a:xfrm>
          <a:prstGeom prst="plus">
            <a:avLst>
              <a:gd name="adj" fmla="val 3906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36" name="AutoShape 48"/>
          <p:cNvSpPr>
            <a:spLocks noChangeArrowheads="1"/>
          </p:cNvSpPr>
          <p:nvPr/>
        </p:nvSpPr>
        <p:spPr bwMode="auto">
          <a:xfrm>
            <a:off x="7010400" y="1524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537" name="Rectangle 49"/>
          <p:cNvSpPr>
            <a:spLocks noChangeArrowheads="1"/>
          </p:cNvSpPr>
          <p:nvPr/>
        </p:nvSpPr>
        <p:spPr bwMode="auto">
          <a:xfrm>
            <a:off x="7620000" y="1371600"/>
            <a:ext cx="1219200" cy="609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Optimizing</a:t>
            </a:r>
          </a:p>
          <a:p>
            <a:pPr algn="ctr"/>
            <a:r>
              <a:rPr lang="en-US"/>
              <a:t>Process</a:t>
            </a:r>
          </a:p>
        </p:txBody>
      </p:sp>
      <p:sp>
        <p:nvSpPr>
          <p:cNvPr id="1343541" name="AutoShape 53"/>
          <p:cNvSpPr>
            <a:spLocks noChangeArrowheads="1"/>
          </p:cNvSpPr>
          <p:nvPr/>
        </p:nvSpPr>
        <p:spPr bwMode="auto">
          <a:xfrm>
            <a:off x="7772400" y="1981200"/>
            <a:ext cx="914400" cy="4267200"/>
          </a:xfrm>
          <a:prstGeom prst="upArrow">
            <a:avLst>
              <a:gd name="adj1" fmla="val 50000"/>
              <a:gd name="adj2" fmla="val 78296"/>
            </a:avLst>
          </a:prstGeom>
          <a:gradFill rotWithShape="0">
            <a:gsLst>
              <a:gs pos="0">
                <a:srgbClr val="00CC00">
                  <a:gamma/>
                  <a:tint val="0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2400"/>
              <a:t>Capability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04A10-ECD5-4226-A5E8-D542A7F710FE}" type="slidenum">
              <a:rPr lang="en-US"/>
              <a:pPr/>
              <a:t>21</a:t>
            </a:fld>
            <a:endParaRPr lang="en-US"/>
          </a:p>
        </p:txBody>
      </p:sp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102475" cy="474663"/>
          </a:xfrm>
        </p:spPr>
        <p:txBody>
          <a:bodyPr/>
          <a:lstStyle/>
          <a:p>
            <a:r>
              <a:rPr lang="en-US"/>
              <a:t>Further Reading</a:t>
            </a:r>
          </a:p>
        </p:txBody>
      </p:sp>
      <p:pic>
        <p:nvPicPr>
          <p:cNvPr id="1415172" name="Picture 4" descr="CMMI 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7763" y="1371600"/>
            <a:ext cx="3348037" cy="4953000"/>
          </a:xfrm>
          <a:prstGeom prst="rect">
            <a:avLst/>
          </a:prstGeom>
          <a:noFill/>
        </p:spPr>
      </p:pic>
      <p:pic>
        <p:nvPicPr>
          <p:cNvPr id="1415174" name="Picture 6" descr="CMMI Distilled 2e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371600"/>
            <a:ext cx="3757612" cy="49609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3" y="509588"/>
            <a:ext cx="7102475" cy="479823"/>
          </a:xfrm>
        </p:spPr>
        <p:txBody>
          <a:bodyPr/>
          <a:lstStyle/>
          <a:p>
            <a:r>
              <a:rPr lang="en-US" dirty="0" smtClean="0"/>
              <a:t>Characteristics of Immaturity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Immature organizations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Processes are improvised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Reactive, not proactive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Cost overruns and delays are frequent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Quality is unreliable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64495-4846-42DF-95B8-DB2CF1BD45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3" y="509588"/>
            <a:ext cx="7102475" cy="908274"/>
          </a:xfrm>
        </p:spPr>
        <p:txBody>
          <a:bodyPr/>
          <a:lstStyle/>
          <a:p>
            <a:r>
              <a:rPr lang="en-US" dirty="0" smtClean="0"/>
              <a:t>Maturity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Processes are managed throughout the organization</a:t>
            </a:r>
          </a:p>
          <a:p>
            <a:pPr lvl="1">
              <a:lnSpc>
                <a:spcPct val="250000"/>
              </a:lnSpc>
            </a:pPr>
            <a:r>
              <a:rPr lang="en-US" dirty="0" smtClean="0"/>
              <a:t>Quality is assessed quantifiably</a:t>
            </a:r>
          </a:p>
          <a:p>
            <a:pPr lvl="1">
              <a:lnSpc>
                <a:spcPct val="250000"/>
              </a:lnSpc>
            </a:pPr>
            <a:r>
              <a:rPr lang="en-US" dirty="0" smtClean="0"/>
              <a:t>Schedules and budgets are based on historic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64495-4846-42DF-95B8-DB2CF1BD45A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501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181600"/>
            <a:ext cx="5781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3" y="509588"/>
            <a:ext cx="7102475" cy="479823"/>
          </a:xfrm>
        </p:spPr>
        <p:txBody>
          <a:bodyPr/>
          <a:lstStyle/>
          <a:p>
            <a:r>
              <a:rPr lang="en-US" dirty="0" smtClean="0"/>
              <a:t>CMMI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CMMI focuses on the maturity of your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64495-4846-42DF-95B8-DB2CF1BD45A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502210" name="Picture 2" descr="http://myexsquare.com/picture/maturity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743200"/>
            <a:ext cx="5460997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E9F2-AC5A-4254-8CFB-6246DAEC632B}" type="slidenum">
              <a:rPr lang="en-US"/>
              <a:pPr/>
              <a:t>6</a:t>
            </a:fld>
            <a:endParaRPr lang="en-US"/>
          </a:p>
        </p:txBody>
      </p:sp>
      <p:sp>
        <p:nvSpPr>
          <p:cNvPr id="1542146" name="Rectangle 2"/>
          <p:cNvSpPr>
            <a:spLocks noChangeArrowheads="1"/>
          </p:cNvSpPr>
          <p:nvPr/>
        </p:nvSpPr>
        <p:spPr bwMode="auto">
          <a:xfrm>
            <a:off x="1201738" y="1368425"/>
            <a:ext cx="4840287" cy="85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492" tIns="25397" rIns="63492" bIns="25397">
            <a:spAutoFit/>
          </a:bodyPr>
          <a:lstStyle/>
          <a:p>
            <a:pPr marL="12700" indent="-12700">
              <a:lnSpc>
                <a:spcPct val="88000"/>
              </a:lnSpc>
              <a:spcBef>
                <a:spcPct val="43000"/>
              </a:spcBef>
            </a:pPr>
            <a:r>
              <a:rPr lang="en-US" sz="2000"/>
              <a:t>Everyone realizes the importance of having a motivated, quality work force but...</a:t>
            </a:r>
          </a:p>
        </p:txBody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99113" y="3508375"/>
            <a:ext cx="3616325" cy="1809750"/>
          </a:xfrm>
          <a:noFill/>
          <a:ln/>
        </p:spPr>
        <p:txBody>
          <a:bodyPr lIns="90476" tIns="44444" rIns="90476" bIns="44444"/>
          <a:lstStyle/>
          <a:p>
            <a:pPr>
              <a:lnSpc>
                <a:spcPct val="90000"/>
              </a:lnSpc>
            </a:pPr>
            <a:r>
              <a:rPr lang="en-US" sz="1800"/>
              <a:t>...even our finest people can’t perform at their best when the process is not understood or operating </a:t>
            </a:r>
            <a:br>
              <a:rPr lang="en-US" sz="1800"/>
            </a:br>
            <a:r>
              <a:rPr lang="en-US" sz="1800"/>
              <a:t>“at its best.”</a:t>
            </a:r>
          </a:p>
        </p:txBody>
      </p:sp>
      <p:sp>
        <p:nvSpPr>
          <p:cNvPr id="1542148" name="Rectangle 4"/>
          <p:cNvSpPr>
            <a:spLocks noChangeArrowheads="1"/>
          </p:cNvSpPr>
          <p:nvPr/>
        </p:nvSpPr>
        <p:spPr bwMode="auto">
          <a:xfrm>
            <a:off x="1350963" y="2317750"/>
            <a:ext cx="4173537" cy="2727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42149" name="Group 5"/>
          <p:cNvGrpSpPr>
            <a:grpSpLocks/>
          </p:cNvGrpSpPr>
          <p:nvPr/>
        </p:nvGrpSpPr>
        <p:grpSpPr bwMode="auto">
          <a:xfrm>
            <a:off x="242888" y="3082925"/>
            <a:ext cx="3478212" cy="3332163"/>
            <a:chOff x="627" y="2029"/>
            <a:chExt cx="1041" cy="1033"/>
          </a:xfrm>
        </p:grpSpPr>
        <p:sp>
          <p:nvSpPr>
            <p:cNvPr id="1542150" name="Oval 6"/>
            <p:cNvSpPr>
              <a:spLocks noChangeArrowheads="1"/>
            </p:cNvSpPr>
            <p:nvPr/>
          </p:nvSpPr>
          <p:spPr bwMode="auto">
            <a:xfrm>
              <a:off x="1112" y="2029"/>
              <a:ext cx="524" cy="537"/>
            </a:xfrm>
            <a:prstGeom prst="ellips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1" name="Oval 7"/>
            <p:cNvSpPr>
              <a:spLocks noChangeArrowheads="1"/>
            </p:cNvSpPr>
            <p:nvPr/>
          </p:nvSpPr>
          <p:spPr bwMode="auto">
            <a:xfrm>
              <a:off x="1145" y="2062"/>
              <a:ext cx="523" cy="537"/>
            </a:xfrm>
            <a:prstGeom prst="ellips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2" name="Freeform 8"/>
            <p:cNvSpPr>
              <a:spLocks/>
            </p:cNvSpPr>
            <p:nvPr/>
          </p:nvSpPr>
          <p:spPr bwMode="auto">
            <a:xfrm>
              <a:off x="647" y="2446"/>
              <a:ext cx="582" cy="596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0" y="537"/>
                </a:cxn>
                <a:cxn ang="0">
                  <a:pos x="58" y="596"/>
                </a:cxn>
                <a:cxn ang="0">
                  <a:pos x="582" y="60"/>
                </a:cxn>
                <a:cxn ang="0">
                  <a:pos x="523" y="0"/>
                </a:cxn>
              </a:cxnLst>
              <a:rect l="0" t="0" r="r" b="b"/>
              <a:pathLst>
                <a:path w="582" h="596">
                  <a:moveTo>
                    <a:pt x="523" y="0"/>
                  </a:moveTo>
                  <a:lnTo>
                    <a:pt x="0" y="537"/>
                  </a:lnTo>
                  <a:lnTo>
                    <a:pt x="58" y="596"/>
                  </a:lnTo>
                  <a:lnTo>
                    <a:pt x="582" y="6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3" name="Freeform 9"/>
            <p:cNvSpPr>
              <a:spLocks/>
            </p:cNvSpPr>
            <p:nvPr/>
          </p:nvSpPr>
          <p:spPr bwMode="auto">
            <a:xfrm>
              <a:off x="647" y="2446"/>
              <a:ext cx="582" cy="596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0" y="537"/>
                </a:cxn>
                <a:cxn ang="0">
                  <a:pos x="58" y="596"/>
                </a:cxn>
                <a:cxn ang="0">
                  <a:pos x="582" y="60"/>
                </a:cxn>
              </a:cxnLst>
              <a:rect l="0" t="0" r="r" b="b"/>
              <a:pathLst>
                <a:path w="582" h="596">
                  <a:moveTo>
                    <a:pt x="523" y="0"/>
                  </a:moveTo>
                  <a:lnTo>
                    <a:pt x="0" y="537"/>
                  </a:lnTo>
                  <a:lnTo>
                    <a:pt x="58" y="596"/>
                  </a:lnTo>
                  <a:lnTo>
                    <a:pt x="582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4" name="Arc 10"/>
            <p:cNvSpPr>
              <a:spLocks/>
            </p:cNvSpPr>
            <p:nvPr/>
          </p:nvSpPr>
          <p:spPr bwMode="auto">
            <a:xfrm>
              <a:off x="1278" y="2125"/>
              <a:ext cx="116" cy="6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21599"/>
                <a:gd name="T1" fmla="*/ 21405 h 21600"/>
                <a:gd name="T2" fmla="*/ 21466 w 21599"/>
                <a:gd name="T3" fmla="*/ 0 h 21600"/>
                <a:gd name="T4" fmla="*/ 21599 w 215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21404"/>
                  </a:moveTo>
                  <a:cubicBezTo>
                    <a:pt x="106" y="9604"/>
                    <a:pt x="9664" y="73"/>
                    <a:pt x="21466" y="0"/>
                  </a:cubicBezTo>
                </a:path>
                <a:path w="21599" h="21600" stroke="0" extrusionOk="0">
                  <a:moveTo>
                    <a:pt x="-1" y="21404"/>
                  </a:moveTo>
                  <a:cubicBezTo>
                    <a:pt x="106" y="9604"/>
                    <a:pt x="9664" y="73"/>
                    <a:pt x="21466" y="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5" name="Arc 11"/>
            <p:cNvSpPr>
              <a:spLocks/>
            </p:cNvSpPr>
            <p:nvPr/>
          </p:nvSpPr>
          <p:spPr bwMode="auto">
            <a:xfrm>
              <a:off x="1296" y="2158"/>
              <a:ext cx="65" cy="34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21598"/>
                <a:gd name="T1" fmla="*/ 21339 h 21600"/>
                <a:gd name="T2" fmla="*/ 21500 w 21598"/>
                <a:gd name="T3" fmla="*/ 0 h 21600"/>
                <a:gd name="T4" fmla="*/ 21598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21338"/>
                  </a:moveTo>
                  <a:cubicBezTo>
                    <a:pt x="142" y="9550"/>
                    <a:pt x="9710" y="53"/>
                    <a:pt x="21500" y="0"/>
                  </a:cubicBezTo>
                </a:path>
                <a:path w="21598" h="21600" stroke="0" extrusionOk="0">
                  <a:moveTo>
                    <a:pt x="-1" y="21338"/>
                  </a:moveTo>
                  <a:cubicBezTo>
                    <a:pt x="142" y="9550"/>
                    <a:pt x="9710" y="53"/>
                    <a:pt x="21500" y="0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56" name="Freeform 12"/>
            <p:cNvSpPr>
              <a:spLocks/>
            </p:cNvSpPr>
            <p:nvPr/>
          </p:nvSpPr>
          <p:spPr bwMode="auto">
            <a:xfrm>
              <a:off x="627" y="2671"/>
              <a:ext cx="382" cy="391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82" y="93"/>
                </a:cxn>
                <a:cxn ang="0">
                  <a:pos x="91" y="391"/>
                </a:cxn>
                <a:cxn ang="0">
                  <a:pos x="0" y="298"/>
                </a:cxn>
                <a:cxn ang="0">
                  <a:pos x="291" y="0"/>
                </a:cxn>
              </a:cxnLst>
              <a:rect l="0" t="0" r="r" b="b"/>
              <a:pathLst>
                <a:path w="382" h="391">
                  <a:moveTo>
                    <a:pt x="291" y="0"/>
                  </a:moveTo>
                  <a:lnTo>
                    <a:pt x="382" y="93"/>
                  </a:lnTo>
                  <a:lnTo>
                    <a:pt x="91" y="391"/>
                  </a:lnTo>
                  <a:lnTo>
                    <a:pt x="0" y="298"/>
                  </a:lnTo>
                  <a:lnTo>
                    <a:pt x="291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157" name="Rectangle 13"/>
          <p:cNvSpPr>
            <a:spLocks noChangeArrowheads="1"/>
          </p:cNvSpPr>
          <p:nvPr/>
        </p:nvSpPr>
        <p:spPr bwMode="auto">
          <a:xfrm>
            <a:off x="3417888" y="2390775"/>
            <a:ext cx="5683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27113" eaLnBrk="1" hangingPunct="1">
              <a:lnSpc>
                <a:spcPct val="100000"/>
              </a:lnSpc>
            </a:pPr>
            <a:r>
              <a:rPr lang="en-US" sz="1100">
                <a:latin typeface="Helvetica" pitchFamily="34" charset="0"/>
              </a:rPr>
              <a:t>PEOPLE</a:t>
            </a:r>
            <a:endParaRPr lang="en-US" sz="2200" b="0"/>
          </a:p>
        </p:txBody>
      </p:sp>
      <p:sp>
        <p:nvSpPr>
          <p:cNvPr id="1542158" name="Rectangle 14"/>
          <p:cNvSpPr>
            <a:spLocks noChangeArrowheads="1"/>
          </p:cNvSpPr>
          <p:nvPr/>
        </p:nvSpPr>
        <p:spPr bwMode="auto">
          <a:xfrm>
            <a:off x="2241550" y="4024313"/>
            <a:ext cx="1117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27113" eaLnBrk="1" hangingPunct="1">
              <a:lnSpc>
                <a:spcPct val="100000"/>
              </a:lnSpc>
            </a:pPr>
            <a:r>
              <a:rPr lang="en-US" sz="1700">
                <a:latin typeface="Helvetica" pitchFamily="34" charset="0"/>
              </a:rPr>
              <a:t> PROCESS</a:t>
            </a:r>
          </a:p>
        </p:txBody>
      </p:sp>
      <p:sp>
        <p:nvSpPr>
          <p:cNvPr id="1542159" name="Line 15"/>
          <p:cNvSpPr>
            <a:spLocks noChangeShapeType="1"/>
          </p:cNvSpPr>
          <p:nvPr/>
        </p:nvSpPr>
        <p:spPr bwMode="auto">
          <a:xfrm>
            <a:off x="3302000" y="3698875"/>
            <a:ext cx="12922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0" name="Rectangle 16"/>
          <p:cNvSpPr>
            <a:spLocks noChangeArrowheads="1"/>
          </p:cNvSpPr>
          <p:nvPr/>
        </p:nvSpPr>
        <p:spPr bwMode="auto">
          <a:xfrm>
            <a:off x="4214813" y="3829050"/>
            <a:ext cx="987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27113" eaLnBrk="1" hangingPunct="1">
              <a:lnSpc>
                <a:spcPct val="100000"/>
              </a:lnSpc>
            </a:pPr>
            <a:r>
              <a:rPr lang="en-US" sz="1100">
                <a:latin typeface="Helvetica" pitchFamily="34" charset="0"/>
              </a:rPr>
              <a:t>TECHNOLOGY</a:t>
            </a:r>
            <a:endParaRPr lang="en-US" sz="2200" b="0"/>
          </a:p>
        </p:txBody>
      </p:sp>
      <p:sp>
        <p:nvSpPr>
          <p:cNvPr id="1542161" name="Line 17"/>
          <p:cNvSpPr>
            <a:spLocks noChangeShapeType="1"/>
          </p:cNvSpPr>
          <p:nvPr/>
        </p:nvSpPr>
        <p:spPr bwMode="auto">
          <a:xfrm>
            <a:off x="3775075" y="2744788"/>
            <a:ext cx="855663" cy="8604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2" name="Oval 18"/>
          <p:cNvSpPr>
            <a:spLocks noChangeArrowheads="1"/>
          </p:cNvSpPr>
          <p:nvPr/>
        </p:nvSpPr>
        <p:spPr bwMode="auto">
          <a:xfrm>
            <a:off x="4606925" y="3581400"/>
            <a:ext cx="196850" cy="201613"/>
          </a:xfrm>
          <a:prstGeom prst="ellipse">
            <a:avLst/>
          </a:prstGeom>
          <a:solidFill>
            <a:srgbClr val="EAEC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3" name="Oval 19"/>
          <p:cNvSpPr>
            <a:spLocks noChangeArrowheads="1"/>
          </p:cNvSpPr>
          <p:nvPr/>
        </p:nvSpPr>
        <p:spPr bwMode="auto">
          <a:xfrm>
            <a:off x="4605338" y="3579813"/>
            <a:ext cx="198437" cy="203200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4" name="Line 20"/>
          <p:cNvSpPr>
            <a:spLocks noChangeShapeType="1"/>
          </p:cNvSpPr>
          <p:nvPr/>
        </p:nvSpPr>
        <p:spPr bwMode="auto">
          <a:xfrm flipV="1">
            <a:off x="3024188" y="2744788"/>
            <a:ext cx="600075" cy="6127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5" name="Oval 21"/>
          <p:cNvSpPr>
            <a:spLocks noChangeArrowheads="1"/>
          </p:cNvSpPr>
          <p:nvPr/>
        </p:nvSpPr>
        <p:spPr bwMode="auto">
          <a:xfrm>
            <a:off x="3602038" y="2592388"/>
            <a:ext cx="195262" cy="198437"/>
          </a:xfrm>
          <a:prstGeom prst="ellipse">
            <a:avLst/>
          </a:prstGeom>
          <a:solidFill>
            <a:srgbClr val="EAEC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6" name="Oval 22"/>
          <p:cNvSpPr>
            <a:spLocks noChangeArrowheads="1"/>
          </p:cNvSpPr>
          <p:nvPr/>
        </p:nvSpPr>
        <p:spPr bwMode="auto">
          <a:xfrm>
            <a:off x="3602038" y="2590800"/>
            <a:ext cx="198437" cy="201613"/>
          </a:xfrm>
          <a:prstGeom prst="ellips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7" name="Oval 23"/>
          <p:cNvSpPr>
            <a:spLocks noChangeArrowheads="1"/>
          </p:cNvSpPr>
          <p:nvPr/>
        </p:nvSpPr>
        <p:spPr bwMode="auto">
          <a:xfrm>
            <a:off x="2505075" y="3509963"/>
            <a:ext cx="404813" cy="400050"/>
          </a:xfrm>
          <a:prstGeom prst="ellipse">
            <a:avLst/>
          </a:prstGeom>
          <a:solidFill>
            <a:srgbClr val="EAEC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8" name="Oval 24"/>
          <p:cNvSpPr>
            <a:spLocks noChangeArrowheads="1"/>
          </p:cNvSpPr>
          <p:nvPr/>
        </p:nvSpPr>
        <p:spPr bwMode="auto">
          <a:xfrm>
            <a:off x="2505075" y="3508375"/>
            <a:ext cx="404813" cy="404813"/>
          </a:xfrm>
          <a:prstGeom prst="ellipse">
            <a:avLst/>
          </a:prstGeom>
          <a:noFill/>
          <a:ln w="619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69" name="Line 25"/>
          <p:cNvSpPr>
            <a:spLocks noChangeShapeType="1"/>
          </p:cNvSpPr>
          <p:nvPr/>
        </p:nvSpPr>
        <p:spPr bwMode="auto">
          <a:xfrm>
            <a:off x="2967038" y="3711575"/>
            <a:ext cx="615950" cy="1588"/>
          </a:xfrm>
          <a:prstGeom prst="line">
            <a:avLst/>
          </a:prstGeom>
          <a:noFill/>
          <a:ln w="619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70" name="Line 26"/>
          <p:cNvSpPr>
            <a:spLocks noChangeShapeType="1"/>
          </p:cNvSpPr>
          <p:nvPr/>
        </p:nvSpPr>
        <p:spPr bwMode="auto">
          <a:xfrm flipV="1">
            <a:off x="2841625" y="3271838"/>
            <a:ext cx="282575" cy="263525"/>
          </a:xfrm>
          <a:prstGeom prst="line">
            <a:avLst/>
          </a:prstGeom>
          <a:noFill/>
          <a:ln w="825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71" name="Rectangle 27"/>
          <p:cNvSpPr>
            <a:spLocks noChangeArrowheads="1"/>
          </p:cNvSpPr>
          <p:nvPr/>
        </p:nvSpPr>
        <p:spPr bwMode="auto">
          <a:xfrm>
            <a:off x="228600" y="622300"/>
            <a:ext cx="8305800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Quality Leverage Points</a:t>
            </a:r>
          </a:p>
        </p:txBody>
      </p:sp>
      <p:sp>
        <p:nvSpPr>
          <p:cNvPr id="1542172" name="Text Box 28"/>
          <p:cNvSpPr txBox="1">
            <a:spLocks noChangeArrowheads="1"/>
          </p:cNvSpPr>
          <p:nvPr/>
        </p:nvSpPr>
        <p:spPr bwMode="auto">
          <a:xfrm>
            <a:off x="1676400" y="5257800"/>
            <a:ext cx="4141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027113" eaLnBrk="1" hangingPunct="1">
              <a:lnSpc>
                <a:spcPct val="100000"/>
              </a:lnSpc>
            </a:pPr>
            <a:r>
              <a:rPr lang="en-US" sz="2000"/>
              <a:t>Major determinants of product cost, schedule, and 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6EC4E-862F-4563-983F-7E164F7C123B}" type="slidenum">
              <a:rPr lang="en-US"/>
              <a:pPr/>
              <a:t>7</a:t>
            </a:fld>
            <a:endParaRPr lang="en-US"/>
          </a:p>
        </p:txBody>
      </p:sp>
      <p:sp>
        <p:nvSpPr>
          <p:cNvPr id="154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898525"/>
          </a:xfrm>
        </p:spPr>
        <p:txBody>
          <a:bodyPr/>
          <a:lstStyle/>
          <a:p>
            <a:r>
              <a:rPr lang="en-US"/>
              <a:t>Underlying Premise of Process Improvement</a:t>
            </a:r>
          </a:p>
        </p:txBody>
      </p:sp>
      <p:sp>
        <p:nvSpPr>
          <p:cNvPr id="1546243" name="Text Box 3"/>
          <p:cNvSpPr txBox="1">
            <a:spLocks noChangeArrowheads="1"/>
          </p:cNvSpPr>
          <p:nvPr/>
        </p:nvSpPr>
        <p:spPr bwMode="auto">
          <a:xfrm>
            <a:off x="1447800" y="1282700"/>
            <a:ext cx="58070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endParaRPr lang="en-US" sz="3200"/>
          </a:p>
          <a:p>
            <a:pPr algn="ctr">
              <a:lnSpc>
                <a:spcPct val="100000"/>
              </a:lnSpc>
            </a:pPr>
            <a:r>
              <a:rPr lang="en-US" sz="3200"/>
              <a:t>“The quality of a product is largely determined by the quality of the process that is used to develop and maintain 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94AE-71CC-43E5-8BDC-D802C6B41846}" type="slidenum">
              <a:rPr lang="en-US"/>
              <a:pPr/>
              <a:t>8</a:t>
            </a:fld>
            <a:endParaRPr lang="en-US"/>
          </a:p>
        </p:txBody>
      </p:sp>
      <p:sp>
        <p:nvSpPr>
          <p:cNvPr id="1196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926388" cy="898525"/>
          </a:xfrm>
        </p:spPr>
        <p:txBody>
          <a:bodyPr/>
          <a:lstStyle/>
          <a:p>
            <a:r>
              <a:rPr lang="en-US"/>
              <a:t>Categories of Process Improvement Benefits</a:t>
            </a:r>
          </a:p>
        </p:txBody>
      </p:sp>
      <p:sp>
        <p:nvSpPr>
          <p:cNvPr id="1196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45463" cy="4646613"/>
          </a:xfrm>
        </p:spPr>
        <p:txBody>
          <a:bodyPr/>
          <a:lstStyle/>
          <a:p>
            <a:r>
              <a:rPr lang="en-US" sz="2400"/>
              <a:t>Process improvement benefits fall into eight general categories: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improved schedule and budget predictability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improved cycle time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increased productivity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improved quality (as measured by defects)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increased customer satisfaction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improved employee morale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increased return on investment</a:t>
            </a:r>
          </a:p>
          <a:p>
            <a:pPr lvl="1">
              <a:buClr>
                <a:schemeClr val="tx1"/>
              </a:buClr>
            </a:pPr>
            <a:r>
              <a:rPr lang="en-US" sz="2400"/>
              <a:t>decreased cost of quality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32AEE-3109-44FA-BB4F-D9C047FE7EFD}" type="slidenum">
              <a:rPr lang="en-US"/>
              <a:pPr/>
              <a:t>9</a:t>
            </a:fld>
            <a:endParaRPr lang="en-US"/>
          </a:p>
        </p:txBody>
      </p: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162800" cy="474663"/>
          </a:xfrm>
        </p:spPr>
        <p:txBody>
          <a:bodyPr/>
          <a:lstStyle/>
          <a:p>
            <a:r>
              <a:rPr lang="en-US"/>
              <a:t>The Maturity Levels</a:t>
            </a:r>
          </a:p>
        </p:txBody>
      </p:sp>
      <p:grpSp>
        <p:nvGrpSpPr>
          <p:cNvPr id="1446915" name="Group 3"/>
          <p:cNvGrpSpPr>
            <a:grpSpLocks/>
          </p:cNvGrpSpPr>
          <p:nvPr/>
        </p:nvGrpSpPr>
        <p:grpSpPr bwMode="auto">
          <a:xfrm>
            <a:off x="909638" y="1555750"/>
            <a:ext cx="7532687" cy="4903788"/>
            <a:chOff x="509" y="874"/>
            <a:chExt cx="4219" cy="2755"/>
          </a:xfrm>
        </p:grpSpPr>
        <p:sp>
          <p:nvSpPr>
            <p:cNvPr id="1446916" name="Oval 4"/>
            <p:cNvSpPr>
              <a:spLocks noChangeArrowheads="1"/>
            </p:cNvSpPr>
            <p:nvPr/>
          </p:nvSpPr>
          <p:spPr bwMode="auto">
            <a:xfrm>
              <a:off x="517" y="3127"/>
              <a:ext cx="164" cy="16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17" name="Rectangle 5"/>
            <p:cNvSpPr>
              <a:spLocks noChangeArrowheads="1"/>
            </p:cNvSpPr>
            <p:nvPr/>
          </p:nvSpPr>
          <p:spPr bwMode="auto">
            <a:xfrm>
              <a:off x="512" y="3165"/>
              <a:ext cx="268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1   </a:t>
              </a:r>
            </a:p>
          </p:txBody>
        </p:sp>
        <p:sp>
          <p:nvSpPr>
            <p:cNvPr id="1446918" name="Oval 6"/>
            <p:cNvSpPr>
              <a:spLocks noChangeArrowheads="1"/>
            </p:cNvSpPr>
            <p:nvPr/>
          </p:nvSpPr>
          <p:spPr bwMode="auto">
            <a:xfrm>
              <a:off x="525" y="2642"/>
              <a:ext cx="163" cy="16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19" name="Rectangle 7"/>
            <p:cNvSpPr>
              <a:spLocks noChangeArrowheads="1"/>
            </p:cNvSpPr>
            <p:nvPr/>
          </p:nvSpPr>
          <p:spPr bwMode="auto">
            <a:xfrm>
              <a:off x="517" y="2679"/>
              <a:ext cx="24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46920" name="Oval 8"/>
            <p:cNvSpPr>
              <a:spLocks noChangeArrowheads="1"/>
            </p:cNvSpPr>
            <p:nvPr/>
          </p:nvSpPr>
          <p:spPr bwMode="auto">
            <a:xfrm>
              <a:off x="510" y="2114"/>
              <a:ext cx="164" cy="16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21" name="Rectangle 9"/>
            <p:cNvSpPr>
              <a:spLocks noChangeArrowheads="1"/>
            </p:cNvSpPr>
            <p:nvPr/>
          </p:nvSpPr>
          <p:spPr bwMode="auto">
            <a:xfrm>
              <a:off x="509" y="2155"/>
              <a:ext cx="215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446922" name="Oval 10"/>
            <p:cNvSpPr>
              <a:spLocks noChangeArrowheads="1"/>
            </p:cNvSpPr>
            <p:nvPr/>
          </p:nvSpPr>
          <p:spPr bwMode="auto">
            <a:xfrm>
              <a:off x="517" y="1614"/>
              <a:ext cx="164" cy="16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23" name="Rectangle 11"/>
            <p:cNvSpPr>
              <a:spLocks noChangeArrowheads="1"/>
            </p:cNvSpPr>
            <p:nvPr/>
          </p:nvSpPr>
          <p:spPr bwMode="auto">
            <a:xfrm>
              <a:off x="509" y="1650"/>
              <a:ext cx="24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4   </a:t>
              </a:r>
            </a:p>
          </p:txBody>
        </p:sp>
        <p:sp>
          <p:nvSpPr>
            <p:cNvPr id="1446924" name="Oval 12"/>
            <p:cNvSpPr>
              <a:spLocks noChangeArrowheads="1"/>
            </p:cNvSpPr>
            <p:nvPr/>
          </p:nvSpPr>
          <p:spPr bwMode="auto">
            <a:xfrm>
              <a:off x="521" y="1083"/>
              <a:ext cx="164" cy="16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25" name="Rectangle 13"/>
            <p:cNvSpPr>
              <a:spLocks noChangeArrowheads="1"/>
            </p:cNvSpPr>
            <p:nvPr/>
          </p:nvSpPr>
          <p:spPr bwMode="auto">
            <a:xfrm>
              <a:off x="520" y="1120"/>
              <a:ext cx="218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5   </a:t>
              </a:r>
            </a:p>
          </p:txBody>
        </p:sp>
        <p:sp>
          <p:nvSpPr>
            <p:cNvPr id="1446926" name="Freeform 14"/>
            <p:cNvSpPr>
              <a:spLocks/>
            </p:cNvSpPr>
            <p:nvPr/>
          </p:nvSpPr>
          <p:spPr bwMode="auto">
            <a:xfrm>
              <a:off x="603" y="1029"/>
              <a:ext cx="3386" cy="51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0"/>
                </a:cxn>
                <a:cxn ang="0">
                  <a:pos x="3808" y="0"/>
                </a:cxn>
              </a:cxnLst>
              <a:rect l="0" t="0" r="r" b="b"/>
              <a:pathLst>
                <a:path w="3809" h="57">
                  <a:moveTo>
                    <a:pt x="0" y="56"/>
                  </a:moveTo>
                  <a:lnTo>
                    <a:pt x="0" y="0"/>
                  </a:lnTo>
                  <a:lnTo>
                    <a:pt x="380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27" name="Freeform 15"/>
            <p:cNvSpPr>
              <a:spLocks/>
            </p:cNvSpPr>
            <p:nvPr/>
          </p:nvSpPr>
          <p:spPr bwMode="auto">
            <a:xfrm>
              <a:off x="603" y="1543"/>
              <a:ext cx="2881" cy="58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0"/>
                </a:cxn>
                <a:cxn ang="0">
                  <a:pos x="3240" y="0"/>
                </a:cxn>
              </a:cxnLst>
              <a:rect l="0" t="0" r="r" b="b"/>
              <a:pathLst>
                <a:path w="3241" h="65">
                  <a:moveTo>
                    <a:pt x="0" y="64"/>
                  </a:moveTo>
                  <a:lnTo>
                    <a:pt x="0" y="0"/>
                  </a:lnTo>
                  <a:lnTo>
                    <a:pt x="324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28" name="Freeform 16"/>
            <p:cNvSpPr>
              <a:spLocks/>
            </p:cNvSpPr>
            <p:nvPr/>
          </p:nvSpPr>
          <p:spPr bwMode="auto">
            <a:xfrm>
              <a:off x="603" y="2050"/>
              <a:ext cx="2348" cy="36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0"/>
                </a:cxn>
                <a:cxn ang="0">
                  <a:pos x="2640" y="0"/>
                </a:cxn>
              </a:cxnLst>
              <a:rect l="0" t="0" r="r" b="b"/>
              <a:pathLst>
                <a:path w="2641" h="41">
                  <a:moveTo>
                    <a:pt x="0" y="40"/>
                  </a:moveTo>
                  <a:lnTo>
                    <a:pt x="0" y="0"/>
                  </a:lnTo>
                  <a:lnTo>
                    <a:pt x="264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29" name="Freeform 17"/>
            <p:cNvSpPr>
              <a:spLocks/>
            </p:cNvSpPr>
            <p:nvPr/>
          </p:nvSpPr>
          <p:spPr bwMode="auto">
            <a:xfrm>
              <a:off x="610" y="2592"/>
              <a:ext cx="1807" cy="4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2032" y="0"/>
                </a:cxn>
              </a:cxnLst>
              <a:rect l="0" t="0" r="r" b="b"/>
              <a:pathLst>
                <a:path w="2033" h="49">
                  <a:moveTo>
                    <a:pt x="0" y="48"/>
                  </a:moveTo>
                  <a:lnTo>
                    <a:pt x="0" y="0"/>
                  </a:lnTo>
                  <a:lnTo>
                    <a:pt x="203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30" name="Freeform 18"/>
            <p:cNvSpPr>
              <a:spLocks/>
            </p:cNvSpPr>
            <p:nvPr/>
          </p:nvSpPr>
          <p:spPr bwMode="auto">
            <a:xfrm>
              <a:off x="610" y="3077"/>
              <a:ext cx="1324" cy="58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0"/>
                </a:cxn>
                <a:cxn ang="0">
                  <a:pos x="1488" y="0"/>
                </a:cxn>
              </a:cxnLst>
              <a:rect l="0" t="0" r="r" b="b"/>
              <a:pathLst>
                <a:path w="1489" h="65">
                  <a:moveTo>
                    <a:pt x="0" y="64"/>
                  </a:moveTo>
                  <a:lnTo>
                    <a:pt x="0" y="0"/>
                  </a:lnTo>
                  <a:lnTo>
                    <a:pt x="148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31" name="Freeform 19"/>
            <p:cNvSpPr>
              <a:spLocks/>
            </p:cNvSpPr>
            <p:nvPr/>
          </p:nvSpPr>
          <p:spPr bwMode="auto">
            <a:xfrm>
              <a:off x="1870" y="874"/>
              <a:ext cx="2849" cy="2755"/>
            </a:xfrm>
            <a:custGeom>
              <a:avLst/>
              <a:gdLst/>
              <a:ahLst/>
              <a:cxnLst>
                <a:cxn ang="0">
                  <a:pos x="0" y="3088"/>
                </a:cxn>
                <a:cxn ang="0">
                  <a:pos x="0" y="2292"/>
                </a:cxn>
                <a:cxn ang="0">
                  <a:pos x="592" y="2292"/>
                </a:cxn>
                <a:cxn ang="0">
                  <a:pos x="592" y="1696"/>
                </a:cxn>
                <a:cxn ang="0">
                  <a:pos x="1156" y="1696"/>
                </a:cxn>
                <a:cxn ang="0">
                  <a:pos x="1156" y="1140"/>
                </a:cxn>
                <a:cxn ang="0">
                  <a:pos x="1748" y="1140"/>
                </a:cxn>
                <a:cxn ang="0">
                  <a:pos x="1748" y="548"/>
                </a:cxn>
                <a:cxn ang="0">
                  <a:pos x="2316" y="548"/>
                </a:cxn>
                <a:cxn ang="0">
                  <a:pos x="2316" y="0"/>
                </a:cxn>
                <a:cxn ang="0">
                  <a:pos x="3204" y="0"/>
                </a:cxn>
                <a:cxn ang="0">
                  <a:pos x="3204" y="3076"/>
                </a:cxn>
                <a:cxn ang="0">
                  <a:pos x="0" y="3088"/>
                </a:cxn>
              </a:cxnLst>
              <a:rect l="0" t="0" r="r" b="b"/>
              <a:pathLst>
                <a:path w="3205" h="3089">
                  <a:moveTo>
                    <a:pt x="0" y="3088"/>
                  </a:moveTo>
                  <a:lnTo>
                    <a:pt x="0" y="2292"/>
                  </a:lnTo>
                  <a:lnTo>
                    <a:pt x="592" y="2292"/>
                  </a:lnTo>
                  <a:lnTo>
                    <a:pt x="592" y="1696"/>
                  </a:lnTo>
                  <a:lnTo>
                    <a:pt x="1156" y="1696"/>
                  </a:lnTo>
                  <a:lnTo>
                    <a:pt x="1156" y="1140"/>
                  </a:lnTo>
                  <a:lnTo>
                    <a:pt x="1748" y="1140"/>
                  </a:lnTo>
                  <a:lnTo>
                    <a:pt x="1748" y="548"/>
                  </a:lnTo>
                  <a:lnTo>
                    <a:pt x="2316" y="548"/>
                  </a:lnTo>
                  <a:lnTo>
                    <a:pt x="2316" y="0"/>
                  </a:lnTo>
                  <a:lnTo>
                    <a:pt x="3204" y="0"/>
                  </a:lnTo>
                  <a:lnTo>
                    <a:pt x="3204" y="3076"/>
                  </a:lnTo>
                  <a:lnTo>
                    <a:pt x="0" y="3088"/>
                  </a:lnTo>
                </a:path>
              </a:pathLst>
            </a:custGeom>
            <a:solidFill>
              <a:schemeClr val="accent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6932" name="Rectangle 20"/>
            <p:cNvSpPr>
              <a:spLocks noChangeArrowheads="1"/>
            </p:cNvSpPr>
            <p:nvPr/>
          </p:nvSpPr>
          <p:spPr bwMode="auto">
            <a:xfrm>
              <a:off x="699" y="3125"/>
              <a:ext cx="1196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79365" tIns="39683" rIns="79365" bIns="39683">
              <a:spAutoFit/>
            </a:bodyPr>
            <a:lstStyle/>
            <a:p>
              <a:pPr defTabSz="785813"/>
              <a:r>
                <a:rPr lang="en-US" sz="1300" b="0"/>
                <a:t>Process unpredictable, poorly controlled, and </a:t>
              </a:r>
            </a:p>
            <a:p>
              <a:pPr defTabSz="785813"/>
              <a:r>
                <a:rPr lang="en-US" sz="1300" b="0"/>
                <a:t>reactive</a:t>
              </a:r>
            </a:p>
            <a:p>
              <a:pPr defTabSz="785813" latinLnBrk="1"/>
              <a:endParaRPr lang="en-US" sz="1300" b="0"/>
            </a:p>
          </p:txBody>
        </p:sp>
        <p:sp>
          <p:nvSpPr>
            <p:cNvPr id="1446933" name="Rectangle 21"/>
            <p:cNvSpPr>
              <a:spLocks noChangeArrowheads="1"/>
            </p:cNvSpPr>
            <p:nvPr/>
          </p:nvSpPr>
          <p:spPr bwMode="auto">
            <a:xfrm>
              <a:off x="694" y="2673"/>
              <a:ext cx="1215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300" b="0"/>
                <a:t>Process characterized for </a:t>
              </a:r>
              <a:r>
                <a:rPr lang="en-US" sz="1300"/>
                <a:t>projects</a:t>
              </a:r>
              <a:r>
                <a:rPr lang="en-US" sz="1300" b="0"/>
                <a:t> and is often reactive</a:t>
              </a:r>
            </a:p>
          </p:txBody>
        </p:sp>
        <p:sp>
          <p:nvSpPr>
            <p:cNvPr id="1446934" name="Rectangle 22"/>
            <p:cNvSpPr>
              <a:spLocks noChangeArrowheads="1"/>
            </p:cNvSpPr>
            <p:nvPr/>
          </p:nvSpPr>
          <p:spPr bwMode="auto">
            <a:xfrm>
              <a:off x="694" y="2147"/>
              <a:ext cx="1094" cy="3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300" b="0"/>
                <a:t>Process characterized for the </a:t>
              </a:r>
              <a:r>
                <a:rPr lang="en-US" sz="1300"/>
                <a:t>organization </a:t>
              </a:r>
              <a:r>
                <a:rPr lang="en-US" sz="1300" b="0"/>
                <a:t>and is proactive</a:t>
              </a:r>
            </a:p>
          </p:txBody>
        </p:sp>
        <p:sp>
          <p:nvSpPr>
            <p:cNvPr id="1446935" name="Rectangle 23"/>
            <p:cNvSpPr>
              <a:spLocks noChangeArrowheads="1"/>
            </p:cNvSpPr>
            <p:nvPr/>
          </p:nvSpPr>
          <p:spPr bwMode="auto">
            <a:xfrm>
              <a:off x="694" y="1640"/>
              <a:ext cx="1158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300" b="0"/>
                <a:t>Process measured</a:t>
              </a:r>
              <a:br>
                <a:rPr lang="en-US" sz="1300" b="0"/>
              </a:br>
              <a:r>
                <a:rPr lang="en-US" sz="1300" b="0"/>
                <a:t>and controlled</a:t>
              </a:r>
            </a:p>
          </p:txBody>
        </p:sp>
        <p:sp>
          <p:nvSpPr>
            <p:cNvPr id="1446936" name="Rectangle 24"/>
            <p:cNvSpPr>
              <a:spLocks noChangeArrowheads="1"/>
            </p:cNvSpPr>
            <p:nvPr/>
          </p:nvSpPr>
          <p:spPr bwMode="auto">
            <a:xfrm>
              <a:off x="693" y="1135"/>
              <a:ext cx="1274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300" b="0"/>
                <a:t>Focus on continuous process improvement</a:t>
              </a:r>
            </a:p>
          </p:txBody>
        </p:sp>
        <p:sp>
          <p:nvSpPr>
            <p:cNvPr id="1446937" name="Rectangle 25"/>
            <p:cNvSpPr>
              <a:spLocks noChangeArrowheads="1"/>
            </p:cNvSpPr>
            <p:nvPr/>
          </p:nvSpPr>
          <p:spPr bwMode="auto">
            <a:xfrm>
              <a:off x="3947" y="932"/>
              <a:ext cx="781" cy="2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chemeClr val="bg1"/>
                  </a:solidFill>
                </a:rPr>
                <a:t>Optimizing</a:t>
              </a:r>
            </a:p>
          </p:txBody>
        </p:sp>
        <p:sp>
          <p:nvSpPr>
            <p:cNvPr id="1446938" name="Rectangle 26"/>
            <p:cNvSpPr>
              <a:spLocks noChangeArrowheads="1"/>
            </p:cNvSpPr>
            <p:nvPr/>
          </p:nvSpPr>
          <p:spPr bwMode="auto">
            <a:xfrm>
              <a:off x="3442" y="1453"/>
              <a:ext cx="97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Quantitatively</a:t>
              </a:r>
            </a:p>
            <a:p>
              <a:r>
                <a:rPr lang="en-US" sz="1800">
                  <a:solidFill>
                    <a:srgbClr val="FFFFFF"/>
                  </a:solidFill>
                </a:rPr>
                <a:t>Managed</a:t>
              </a:r>
            </a:p>
          </p:txBody>
        </p:sp>
        <p:sp>
          <p:nvSpPr>
            <p:cNvPr id="1446939" name="Rectangle 27"/>
            <p:cNvSpPr>
              <a:spLocks noChangeArrowheads="1"/>
            </p:cNvSpPr>
            <p:nvPr/>
          </p:nvSpPr>
          <p:spPr bwMode="auto">
            <a:xfrm>
              <a:off x="2923" y="1960"/>
              <a:ext cx="724" cy="2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chemeClr val="bg1"/>
                  </a:solidFill>
                </a:rPr>
                <a:t>Defined</a:t>
              </a:r>
            </a:p>
          </p:txBody>
        </p:sp>
        <p:sp>
          <p:nvSpPr>
            <p:cNvPr id="1446940" name="Rectangle 28"/>
            <p:cNvSpPr>
              <a:spLocks noChangeArrowheads="1"/>
            </p:cNvSpPr>
            <p:nvPr/>
          </p:nvSpPr>
          <p:spPr bwMode="auto">
            <a:xfrm>
              <a:off x="1899" y="2937"/>
              <a:ext cx="866" cy="2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rgbClr val="FFFFFF"/>
                  </a:solidFill>
                </a:rPr>
                <a:t>Initial</a:t>
              </a:r>
            </a:p>
          </p:txBody>
        </p:sp>
        <p:sp>
          <p:nvSpPr>
            <p:cNvPr id="1446941" name="Rectangle 29"/>
            <p:cNvSpPr>
              <a:spLocks noChangeArrowheads="1"/>
            </p:cNvSpPr>
            <p:nvPr/>
          </p:nvSpPr>
          <p:spPr bwMode="auto">
            <a:xfrm>
              <a:off x="2418" y="2495"/>
              <a:ext cx="895" cy="2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rgbClr val="FFFFFF"/>
                  </a:solidFill>
                </a:rPr>
                <a:t>Managed</a:t>
              </a:r>
            </a:p>
          </p:txBody>
        </p:sp>
        <p:sp>
          <p:nvSpPr>
            <p:cNvPr id="1446942" name="Rectangle 30"/>
            <p:cNvSpPr>
              <a:spLocks noChangeArrowheads="1"/>
            </p:cNvSpPr>
            <p:nvPr/>
          </p:nvSpPr>
          <p:spPr bwMode="auto">
            <a:xfrm>
              <a:off x="697" y="3178"/>
              <a:ext cx="1100" cy="3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43" name="Rectangle 31"/>
            <p:cNvSpPr>
              <a:spLocks noChangeArrowheads="1"/>
            </p:cNvSpPr>
            <p:nvPr/>
          </p:nvSpPr>
          <p:spPr bwMode="auto">
            <a:xfrm>
              <a:off x="697" y="2669"/>
              <a:ext cx="946" cy="4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44" name="Rectangle 32"/>
            <p:cNvSpPr>
              <a:spLocks noChangeArrowheads="1"/>
            </p:cNvSpPr>
            <p:nvPr/>
          </p:nvSpPr>
          <p:spPr bwMode="auto">
            <a:xfrm>
              <a:off x="697" y="2149"/>
              <a:ext cx="1088" cy="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45" name="Rectangle 33"/>
            <p:cNvSpPr>
              <a:spLocks noChangeArrowheads="1"/>
            </p:cNvSpPr>
            <p:nvPr/>
          </p:nvSpPr>
          <p:spPr bwMode="auto">
            <a:xfrm>
              <a:off x="697" y="1643"/>
              <a:ext cx="875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46" name="Rectangle 34"/>
            <p:cNvSpPr>
              <a:spLocks noChangeArrowheads="1"/>
            </p:cNvSpPr>
            <p:nvPr/>
          </p:nvSpPr>
          <p:spPr bwMode="auto">
            <a:xfrm>
              <a:off x="701" y="1138"/>
              <a:ext cx="857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947" name="Rectangle 35"/>
            <p:cNvSpPr>
              <a:spLocks noChangeArrowheads="1"/>
            </p:cNvSpPr>
            <p:nvPr/>
          </p:nvSpPr>
          <p:spPr bwMode="auto">
            <a:xfrm>
              <a:off x="3947" y="932"/>
              <a:ext cx="781" cy="2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rgbClr val="FFFFFF"/>
                  </a:solidFill>
                </a:rPr>
                <a:t>Optimizing</a:t>
              </a:r>
            </a:p>
          </p:txBody>
        </p:sp>
        <p:sp>
          <p:nvSpPr>
            <p:cNvPr id="1446948" name="Rectangle 36"/>
            <p:cNvSpPr>
              <a:spLocks noChangeArrowheads="1"/>
            </p:cNvSpPr>
            <p:nvPr/>
          </p:nvSpPr>
          <p:spPr bwMode="auto">
            <a:xfrm>
              <a:off x="2923" y="1960"/>
              <a:ext cx="724" cy="2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6" tIns="44444" rIns="90476" bIns="44444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>
                  <a:solidFill>
                    <a:srgbClr val="FFFFFF"/>
                  </a:solidFill>
                </a:rPr>
                <a:t>Defined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Microsoft Office 9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Pages>75</Pages>
  <Words>765</Words>
  <Application>Microsoft Office PowerPoint</Application>
  <PresentationFormat>Letter Paper (8.5x11 in)</PresentationFormat>
  <Paragraphs>246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Microsoft Office 98</vt:lpstr>
      <vt:lpstr>CMMI Overview</vt:lpstr>
      <vt:lpstr>Maturity vs. Immaturity </vt:lpstr>
      <vt:lpstr>Characteristics of Immaturity </vt:lpstr>
      <vt:lpstr>Maturity </vt:lpstr>
      <vt:lpstr>CMMI</vt:lpstr>
      <vt:lpstr>Slide 6</vt:lpstr>
      <vt:lpstr>Underlying Premise of Process Improvement</vt:lpstr>
      <vt:lpstr>Categories of Process Improvement Benefits</vt:lpstr>
      <vt:lpstr>The Maturity Levels</vt:lpstr>
      <vt:lpstr>Maturity Levels Cannot Be Skipped It Is Organizationally Impossible</vt:lpstr>
      <vt:lpstr>Capability Levels</vt:lpstr>
      <vt:lpstr>CMMI in a Nutshell</vt:lpstr>
      <vt:lpstr>Benefits of Continuing Process  Improvement </vt:lpstr>
      <vt:lpstr>CMM“I” – Integration </vt:lpstr>
      <vt:lpstr>Each Process Area</vt:lpstr>
      <vt:lpstr>Specific Practices</vt:lpstr>
      <vt:lpstr>Process Areas by Maturity Level</vt:lpstr>
      <vt:lpstr>Project Management  Process Areas</vt:lpstr>
      <vt:lpstr>Project Planning - Capability Level 1</vt:lpstr>
      <vt:lpstr>Building Process Capability</vt:lpstr>
      <vt:lpstr>Further Reading</vt:lpstr>
    </vt:vector>
  </TitlesOfParts>
  <Company>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CMMI Overview</dc:title>
  <dc:creator>Satish Mishra</dc:creator>
  <cp:lastModifiedBy>Tim</cp:lastModifiedBy>
  <cp:revision>416</cp:revision>
  <cp:lastPrinted>2001-11-01T22:09:40Z</cp:lastPrinted>
  <dcterms:created xsi:type="dcterms:W3CDTF">1998-10-24T00:07:31Z</dcterms:created>
  <dcterms:modified xsi:type="dcterms:W3CDTF">2010-04-05T17:17:59Z</dcterms:modified>
</cp:coreProperties>
</file>