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64" r:id="rId7"/>
    <p:sldId id="266" r:id="rId8"/>
    <p:sldId id="267" r:id="rId9"/>
    <p:sldId id="265" r:id="rId10"/>
    <p:sldId id="260" r:id="rId11"/>
    <p:sldId id="258" r:id="rId12"/>
    <p:sldId id="268" r:id="rId13"/>
    <p:sldId id="269" r:id="rId14"/>
    <p:sldId id="270" r:id="rId15"/>
    <p:sldId id="25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1DA-FA1D-4E49-8339-8CA58AC75089}" type="datetimeFigureOut">
              <a:rPr lang="en-US" smtClean="0"/>
              <a:pPr/>
              <a:t>4/23/2008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A8F0-0BD6-43EC-A308-6A13F76BB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1DA-FA1D-4E49-8339-8CA58AC75089}" type="datetimeFigureOut">
              <a:rPr lang="en-US" smtClean="0"/>
              <a:pPr/>
              <a:t>4/23/2008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A8F0-0BD6-43EC-A308-6A13F76BB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1DA-FA1D-4E49-8339-8CA58AC75089}" type="datetimeFigureOut">
              <a:rPr lang="en-US" smtClean="0"/>
              <a:pPr/>
              <a:t>4/23/2008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A8F0-0BD6-43EC-A308-6A13F76BB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1DA-FA1D-4E49-8339-8CA58AC75089}" type="datetimeFigureOut">
              <a:rPr lang="en-US" smtClean="0"/>
              <a:pPr/>
              <a:t>4/23/2008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A8F0-0BD6-43EC-A308-6A13F76BB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1DA-FA1D-4E49-8339-8CA58AC75089}" type="datetimeFigureOut">
              <a:rPr lang="en-US" smtClean="0"/>
              <a:pPr/>
              <a:t>4/23/2008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A8F0-0BD6-43EC-A308-6A13F76BB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1DA-FA1D-4E49-8339-8CA58AC75089}" type="datetimeFigureOut">
              <a:rPr lang="en-US" smtClean="0"/>
              <a:pPr/>
              <a:t>4/23/2008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A8F0-0BD6-43EC-A308-6A13F76BB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1DA-FA1D-4E49-8339-8CA58AC75089}" type="datetimeFigureOut">
              <a:rPr lang="en-US" smtClean="0"/>
              <a:pPr/>
              <a:t>4/23/2008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A8F0-0BD6-43EC-A308-6A13F76BB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1DA-FA1D-4E49-8339-8CA58AC75089}" type="datetimeFigureOut">
              <a:rPr lang="en-US" smtClean="0"/>
              <a:pPr/>
              <a:t>4/23/2008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A8F0-0BD6-43EC-A308-6A13F76BB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1DA-FA1D-4E49-8339-8CA58AC75089}" type="datetimeFigureOut">
              <a:rPr lang="en-US" smtClean="0"/>
              <a:pPr/>
              <a:t>4/23/2008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A8F0-0BD6-43EC-A308-6A13F76BB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1DA-FA1D-4E49-8339-8CA58AC75089}" type="datetimeFigureOut">
              <a:rPr lang="en-US" smtClean="0"/>
              <a:pPr/>
              <a:t>4/23/2008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A8F0-0BD6-43EC-A308-6A13F76BB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1DA-FA1D-4E49-8339-8CA58AC75089}" type="datetimeFigureOut">
              <a:rPr lang="en-US" smtClean="0"/>
              <a:pPr/>
              <a:t>4/23/2008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A8F0-0BD6-43EC-A308-6A13F76BB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841DA-FA1D-4E49-8339-8CA58AC75089}" type="datetimeFigureOut">
              <a:rPr lang="en-US" smtClean="0"/>
              <a:pPr/>
              <a:t>4/23/2008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3A8F0-0BD6-43EC-A308-6A13F76BB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CPTE 209 Software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r>
              <a:rPr lang="en-US" dirty="0" smtClean="0"/>
              <a:t>Summary and Review</a:t>
            </a:r>
            <a:endParaRPr lang="en-US" dirty="0"/>
          </a:p>
        </p:txBody>
      </p:sp>
      <p:pic>
        <p:nvPicPr>
          <p:cNvPr id="17410" name="Picture 2" descr="http://www.innotechor.com/imag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9718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		Course Objectives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Students will be able to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Analyze the appropriateness of various process improvement models to a given corporate situation. </a:t>
            </a:r>
          </a:p>
          <a:p>
            <a:pPr lvl="1"/>
            <a:r>
              <a:rPr lang="en-US" sz="1800" dirty="0" smtClean="0"/>
              <a:t>CMMI </a:t>
            </a:r>
          </a:p>
          <a:p>
            <a:pPr lvl="1"/>
            <a:r>
              <a:rPr lang="en-US" sz="1800" dirty="0" smtClean="0"/>
              <a:t>ISO 900X </a:t>
            </a:r>
          </a:p>
        </p:txBody>
      </p:sp>
      <p:pic>
        <p:nvPicPr>
          <p:cNvPr id="5" name="Picture 6" descr="cmmi leve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362200"/>
            <a:ext cx="4606925" cy="405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		Course Objectives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Students will be able to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Acquire and document customer requirements for a software application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Discuss the problems inherent in requirements definition and describe how to help compensate for these difficulties. </a:t>
            </a:r>
          </a:p>
          <a:p>
            <a:pPr lvl="1"/>
            <a:r>
              <a:rPr lang="en-US" sz="2000" dirty="0" smtClean="0"/>
              <a:t>Client knowing what they want</a:t>
            </a:r>
          </a:p>
          <a:p>
            <a:pPr lvl="1"/>
            <a:r>
              <a:rPr lang="en-US" sz="2000" dirty="0" smtClean="0"/>
              <a:t>Client knowing the cost</a:t>
            </a:r>
          </a:p>
          <a:p>
            <a:pPr lvl="1"/>
            <a:r>
              <a:rPr lang="en-US" sz="2000" dirty="0" smtClean="0"/>
              <a:t>Client knowing what technology can do</a:t>
            </a:r>
          </a:p>
          <a:p>
            <a:pPr lvl="1"/>
            <a:r>
              <a:rPr lang="en-US" sz="2000" dirty="0" smtClean="0"/>
              <a:t>Client being able to articulate what they want</a:t>
            </a:r>
          </a:p>
          <a:p>
            <a:pPr lvl="1"/>
            <a:r>
              <a:rPr lang="en-US" sz="2000" dirty="0" smtClean="0"/>
              <a:t>Developers understanding the requirements</a:t>
            </a:r>
          </a:p>
          <a:p>
            <a:pPr lvl="2"/>
            <a:r>
              <a:rPr lang="en-US" sz="1600" dirty="0" smtClean="0"/>
              <a:t>Lack of domain knowledge</a:t>
            </a:r>
          </a:p>
          <a:p>
            <a:pPr lvl="2"/>
            <a:r>
              <a:rPr lang="en-US" sz="1600" dirty="0" smtClean="0"/>
              <a:t>Ambiguous requirements</a:t>
            </a:r>
          </a:p>
          <a:p>
            <a:pPr lvl="2"/>
            <a:r>
              <a:rPr lang="en-US" sz="1600" dirty="0" smtClean="0"/>
              <a:t>Missing requirements</a:t>
            </a:r>
          </a:p>
          <a:p>
            <a:pPr lvl="2"/>
            <a:r>
              <a:rPr lang="en-US" sz="1600" dirty="0" smtClean="0"/>
              <a:t>Assumed requirements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1981200"/>
            <a:ext cx="19602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Project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		Course Objectives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Students will be able to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Discuss the difference between software development as a process of transforming a fixed set of requirements into software and software development as a means of delivering value to a set of stakeholders.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5262" y="3729038"/>
            <a:ext cx="3635375" cy="1392237"/>
          </a:xfrm>
          <a:prstGeom prst="rect">
            <a:avLst/>
          </a:prstGeom>
          <a:solidFill>
            <a:srgbClr val="00E4A8"/>
          </a:solidFill>
          <a:ln>
            <a:solidFill>
              <a:srgbClr val="000000"/>
            </a:solidFill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Development Process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2514600"/>
            <a:ext cx="1611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??????????</a:t>
            </a:r>
            <a:endParaRPr lang="en-US" sz="2400" i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69012" y="5976938"/>
            <a:ext cx="248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/>
              <a:t>Software System</a:t>
            </a:r>
          </a:p>
        </p:txBody>
      </p:sp>
      <p:cxnSp>
        <p:nvCxnSpPr>
          <p:cNvPr id="7" name="AutoShape 6"/>
          <p:cNvCxnSpPr>
            <a:cxnSpLocks noChangeShapeType="1"/>
            <a:stCxn id="5" idx="2"/>
            <a:endCxn id="4" idx="1"/>
          </p:cNvCxnSpPr>
          <p:nvPr/>
        </p:nvCxnSpPr>
        <p:spPr bwMode="auto">
          <a:xfrm rot="16200000" flipH="1">
            <a:off x="1427020" y="3116915"/>
            <a:ext cx="1448892" cy="116759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" name="AutoShape 7"/>
          <p:cNvCxnSpPr>
            <a:cxnSpLocks noChangeShapeType="1"/>
          </p:cNvCxnSpPr>
          <p:nvPr/>
        </p:nvCxnSpPr>
        <p:spPr bwMode="auto">
          <a:xfrm>
            <a:off x="6370637" y="4470400"/>
            <a:ext cx="942975" cy="1550988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05000" y="4068763"/>
            <a:ext cx="512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dirty="0"/>
              <a:t>input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523037" y="4076700"/>
            <a:ext cx="606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dirty="0"/>
              <a:t>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		Course Objectives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Students will be able to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Describe the differences between architectural design and detail design. </a:t>
            </a:r>
          </a:p>
          <a:p>
            <a:pPr lvl="1"/>
            <a:r>
              <a:rPr lang="en-US" sz="1800" dirty="0" smtClean="0"/>
              <a:t>Components (subsystems, etc.)</a:t>
            </a:r>
          </a:p>
          <a:p>
            <a:pPr lvl="1"/>
            <a:r>
              <a:rPr lang="en-US" sz="1800" dirty="0" smtClean="0"/>
              <a:t>Interfaces to each component</a:t>
            </a:r>
          </a:p>
          <a:p>
            <a:pPr lvl="1"/>
            <a:r>
              <a:rPr lang="en-US" sz="1800" dirty="0" smtClean="0"/>
              <a:t>Relationships between components</a:t>
            </a:r>
          </a:p>
          <a:p>
            <a:pPr lvl="2"/>
            <a:r>
              <a:rPr lang="en-US" sz="1800" dirty="0" smtClean="0"/>
              <a:t>Patterns of interactions</a:t>
            </a:r>
          </a:p>
          <a:p>
            <a:pPr lvl="2"/>
            <a:r>
              <a:rPr lang="en-US" sz="1800" dirty="0" smtClean="0"/>
              <a:t>Constraints</a:t>
            </a:r>
          </a:p>
          <a:p>
            <a:r>
              <a:rPr lang="en-US" sz="1800" dirty="0" smtClean="0"/>
              <a:t>Create an appropriate object-oriented design by </a:t>
            </a:r>
            <a:br>
              <a:rPr lang="en-US" sz="1800" dirty="0" smtClean="0"/>
            </a:br>
            <a:r>
              <a:rPr lang="en-US" sz="1800" dirty="0" smtClean="0"/>
              <a:t>applying OO design patterns and principles to a </a:t>
            </a:r>
            <a:br>
              <a:rPr lang="en-US" sz="1800" dirty="0" smtClean="0"/>
            </a:br>
            <a:r>
              <a:rPr lang="en-US" sz="1800" dirty="0" smtClean="0"/>
              <a:t>given set of requirements </a:t>
            </a:r>
          </a:p>
        </p:txBody>
      </p:sp>
      <p:pic>
        <p:nvPicPr>
          <p:cNvPr id="26626" name="Picture 2" descr="http://billmaya.files.wordpress.com/2007/07/design-patterns-book-co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76576"/>
            <a:ext cx="3276600" cy="4281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029200"/>
            <a:ext cx="502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An architecture for a system is the pattern of connections among the basic components of the system; the pattern embodies the relations and constraints among the constituent pieces of the system.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		Course Objectives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Students will be able to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Explain the various types of testing and review procedures and their applicability and limitations </a:t>
            </a:r>
          </a:p>
          <a:p>
            <a:pPr lvl="1"/>
            <a:r>
              <a:rPr lang="en-US" sz="1800" dirty="0" smtClean="0"/>
              <a:t>Unit testing</a:t>
            </a:r>
          </a:p>
          <a:p>
            <a:pPr lvl="1"/>
            <a:r>
              <a:rPr lang="en-US" sz="1800" dirty="0" smtClean="0"/>
              <a:t>Integration testing</a:t>
            </a:r>
          </a:p>
          <a:p>
            <a:pPr lvl="1"/>
            <a:r>
              <a:rPr lang="en-US" sz="1800" dirty="0" smtClean="0"/>
              <a:t>System testing</a:t>
            </a:r>
          </a:p>
          <a:p>
            <a:pPr lvl="2"/>
            <a:r>
              <a:rPr lang="en-US" sz="1800" dirty="0" smtClean="0"/>
              <a:t>Functional requirements</a:t>
            </a:r>
          </a:p>
          <a:p>
            <a:pPr lvl="2"/>
            <a:r>
              <a:rPr lang="en-US" sz="1800" dirty="0" smtClean="0"/>
              <a:t>Quality requirements</a:t>
            </a:r>
          </a:p>
          <a:p>
            <a:pPr>
              <a:buNone/>
            </a:pPr>
            <a:r>
              <a:rPr lang="en-US" sz="1800" dirty="0" smtClean="0"/>
              <a:t> </a:t>
            </a:r>
          </a:p>
          <a:p>
            <a:r>
              <a:rPr lang="en-US" sz="1800" dirty="0" smtClean="0"/>
              <a:t>Contribute to the formation of a work breakdown structure for a project </a:t>
            </a:r>
          </a:p>
          <a:p>
            <a:pPr lvl="1"/>
            <a:r>
              <a:rPr lang="en-US" sz="1800" dirty="0" smtClean="0"/>
              <a:t>What tasks are necessary to the creation of a simple website for a small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2209800"/>
            <a:ext cx="1149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Box</a:t>
            </a:r>
          </a:p>
          <a:p>
            <a:endParaRPr lang="en-US" dirty="0" smtClean="0"/>
          </a:p>
          <a:p>
            <a:r>
              <a:rPr lang="en-US" dirty="0" smtClean="0"/>
              <a:t>White Box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5410200"/>
            <a:ext cx="6426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www.mywebsite.com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		Course Objectives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Students will be able to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Discuss the use of product metrics to access the quality of software </a:t>
            </a:r>
          </a:p>
          <a:p>
            <a:pPr lvl="1"/>
            <a:r>
              <a:rPr lang="en-US" sz="2400" dirty="0" smtClean="0"/>
              <a:t>Time and effort to change software over time</a:t>
            </a:r>
          </a:p>
          <a:p>
            <a:pPr lvl="1"/>
            <a:r>
              <a:rPr lang="en-US" sz="2400" dirty="0" smtClean="0"/>
              <a:t>Complexity</a:t>
            </a:r>
          </a:p>
          <a:p>
            <a:pPr lvl="1"/>
            <a:r>
              <a:rPr lang="en-US" sz="2400" dirty="0" smtClean="0"/>
              <a:t>Number of entries in the issue tracking database</a:t>
            </a:r>
          </a:p>
          <a:p>
            <a:r>
              <a:rPr lang="en-US" sz="2400" dirty="0" smtClean="0"/>
              <a:t>Discuss the use of process metrics to access the progress of software development</a:t>
            </a:r>
          </a:p>
          <a:p>
            <a:pPr lvl="1"/>
            <a:r>
              <a:rPr lang="en-US" sz="2000" dirty="0" smtClean="0"/>
              <a:t>% stories running and tested</a:t>
            </a:r>
          </a:p>
          <a:p>
            <a:pPr lvl="1"/>
            <a:r>
              <a:rPr lang="en-US" sz="2000" dirty="0" smtClean="0"/>
              <a:t>Lines of code or function points completed </a:t>
            </a:r>
          </a:p>
          <a:p>
            <a:r>
              <a:rPr lang="en-US" sz="2400" dirty="0" smtClean="0"/>
              <a:t>Discuss the use of risk analysis to guide project decisions and communicate levels of uncertainty to stakeholders </a:t>
            </a:r>
          </a:p>
          <a:p>
            <a:pPr lvl="1"/>
            <a:r>
              <a:rPr lang="en-US" sz="2000" dirty="0" smtClean="0"/>
              <a:t>Frequency, criticality, complexity -&gt; Risk</a:t>
            </a:r>
          </a:p>
          <a:p>
            <a:pPr lvl="1"/>
            <a:r>
              <a:rPr lang="en-US" sz="2000" dirty="0" smtClean="0"/>
              <a:t>Acceptance, mitigation, prevention</a:t>
            </a:r>
          </a:p>
          <a:p>
            <a:pPr lvl="1"/>
            <a:r>
              <a:rPr lang="en-US" sz="2000" dirty="0" smtClean="0"/>
              <a:t>Best case, expected case, worse case  and WHY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		Course Objectives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Students will be able to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Discuss the interlocking activities, phases, roles, processes, and procedures of the software engineering process </a:t>
            </a:r>
          </a:p>
          <a:p>
            <a:pPr lvl="1"/>
            <a:r>
              <a:rPr lang="en-US" sz="1600" dirty="0" smtClean="0"/>
              <a:t>Domain analysis, Application analysis,  Architecture, Detail Design,  Implementation, Integrate and test</a:t>
            </a:r>
          </a:p>
          <a:p>
            <a:r>
              <a:rPr lang="en-US" sz="2000" dirty="0" smtClean="0"/>
              <a:t>Describe the primary reasons for project failure and discuss preventative measures for each </a:t>
            </a:r>
          </a:p>
          <a:p>
            <a:pPr lvl="1">
              <a:spcAft>
                <a:spcPts val="2900"/>
              </a:spcAft>
            </a:pPr>
            <a:r>
              <a:rPr lang="en-US" sz="1600" dirty="0" smtClean="0">
                <a:latin typeface="Times New Roman" pitchFamily="18" charset="0"/>
              </a:rPr>
              <a:t>We fail to properly manage risks</a:t>
            </a:r>
          </a:p>
          <a:p>
            <a:pPr lvl="1">
              <a:spcAft>
                <a:spcPts val="2900"/>
              </a:spcAft>
            </a:pPr>
            <a:r>
              <a:rPr lang="en-US" sz="1600" dirty="0" smtClean="0">
                <a:latin typeface="Times New Roman" pitchFamily="18" charset="0"/>
              </a:rPr>
              <a:t>We don’t build the right thing</a:t>
            </a:r>
          </a:p>
          <a:p>
            <a:pPr lvl="1">
              <a:spcAft>
                <a:spcPts val="2900"/>
              </a:spcAft>
            </a:pPr>
            <a:r>
              <a:rPr lang="en-US" sz="1600" dirty="0" smtClean="0">
                <a:latin typeface="Times New Roman" pitchFamily="18" charset="0"/>
              </a:rPr>
              <a:t>We are blindsided by technology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		Course Objectives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Students will be able to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Discuss the categories of  tools that support the software engineering process and evaluate the importance of each category for a given project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Use an appropriate modern software engineering toolset for a given software project </a:t>
            </a:r>
          </a:p>
          <a:p>
            <a:endParaRPr lang="en-US" sz="2000" dirty="0"/>
          </a:p>
        </p:txBody>
      </p:sp>
      <p:pic>
        <p:nvPicPr>
          <p:cNvPr id="29698" name="Picture 2" descr="http://i.treehugger.com/images/2007/10/24/Garden-To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438400"/>
            <a:ext cx="3352800" cy="2693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Tools</a:t>
            </a:r>
          </a:p>
        </p:txBody>
      </p:sp>
      <p:sp>
        <p:nvSpPr>
          <p:cNvPr id="249859" name="Text Box 4"/>
          <p:cNvSpPr txBox="1">
            <a:spLocks noChangeArrowheads="1"/>
          </p:cNvSpPr>
          <p:nvPr/>
        </p:nvSpPr>
        <p:spPr bwMode="auto">
          <a:xfrm>
            <a:off x="1447800" y="1624013"/>
            <a:ext cx="3985194" cy="400366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algn="l">
              <a:spcAft>
                <a:spcPts val="2900"/>
              </a:spcAft>
              <a:buFontTx/>
              <a:buChar char="•"/>
            </a:pPr>
            <a:r>
              <a:rPr lang="en-US" sz="1800" b="0" dirty="0"/>
              <a:t>   Developer</a:t>
            </a:r>
          </a:p>
          <a:p>
            <a:pPr lvl="3" algn="l">
              <a:spcAft>
                <a:spcPts val="1000"/>
              </a:spcAft>
              <a:buFontTx/>
              <a:buChar char="–"/>
            </a:pPr>
            <a:r>
              <a:rPr lang="en-US" sz="1800" b="0" dirty="0"/>
              <a:t>  CASE</a:t>
            </a:r>
          </a:p>
          <a:p>
            <a:pPr lvl="3" algn="l">
              <a:spcAft>
                <a:spcPts val="1000"/>
              </a:spcAft>
              <a:buFontTx/>
              <a:buChar char="–"/>
            </a:pPr>
            <a:r>
              <a:rPr lang="en-US" sz="1800" b="0" dirty="0"/>
              <a:t>  Compiler</a:t>
            </a:r>
          </a:p>
          <a:p>
            <a:pPr lvl="3" algn="l">
              <a:spcAft>
                <a:spcPts val="1000"/>
              </a:spcAft>
              <a:buFontTx/>
              <a:buChar char="–"/>
            </a:pPr>
            <a:r>
              <a:rPr lang="en-US" sz="1800" b="0" dirty="0"/>
              <a:t>  Debugger</a:t>
            </a:r>
          </a:p>
          <a:p>
            <a:pPr lvl="3" algn="l">
              <a:spcAft>
                <a:spcPts val="1000"/>
              </a:spcAft>
              <a:buFontTx/>
              <a:buChar char="–"/>
            </a:pPr>
            <a:r>
              <a:rPr lang="en-US" sz="1800" b="0" dirty="0"/>
              <a:t>  Class browsers</a:t>
            </a:r>
          </a:p>
          <a:p>
            <a:pPr lvl="3" algn="l">
              <a:buFontTx/>
              <a:buChar char="–"/>
            </a:pPr>
            <a:r>
              <a:rPr lang="en-US" sz="1800" b="0" dirty="0"/>
              <a:t>  GUI and DB</a:t>
            </a:r>
          </a:p>
          <a:p>
            <a:pPr lvl="3" algn="l">
              <a:spcAft>
                <a:spcPts val="1000"/>
              </a:spcAft>
            </a:pPr>
            <a:r>
              <a:rPr lang="en-US" sz="1800" b="0" dirty="0"/>
              <a:t>	</a:t>
            </a:r>
            <a:r>
              <a:rPr lang="en-US" sz="1800" b="0" dirty="0" smtClean="0"/>
              <a:t>builder</a:t>
            </a:r>
            <a:endParaRPr lang="en-US" sz="1800" b="0" dirty="0"/>
          </a:p>
          <a:p>
            <a:pPr lvl="3" algn="l">
              <a:buFontTx/>
              <a:buChar char="–"/>
            </a:pPr>
            <a:r>
              <a:rPr lang="en-US" sz="1800" b="0" dirty="0" smtClean="0"/>
              <a:t>  </a:t>
            </a:r>
            <a:r>
              <a:rPr lang="en-US" b="0" dirty="0" smtClean="0"/>
              <a:t>Configuration </a:t>
            </a:r>
          </a:p>
          <a:p>
            <a:pPr lvl="3" algn="l">
              <a:spcAft>
                <a:spcPts val="1000"/>
              </a:spcAft>
            </a:pPr>
            <a:r>
              <a:rPr lang="en-US" b="0" dirty="0" smtClean="0"/>
              <a:t>	management</a:t>
            </a:r>
          </a:p>
          <a:p>
            <a:pPr lvl="3">
              <a:spcAft>
                <a:spcPts val="1000"/>
              </a:spcAft>
              <a:buFontTx/>
              <a:buChar char="–"/>
            </a:pPr>
            <a:r>
              <a:rPr lang="en-US" b="0" dirty="0" smtClean="0"/>
              <a:t> </a:t>
            </a:r>
            <a:r>
              <a:rPr lang="en-US" dirty="0" smtClean="0"/>
              <a:t>Web development tools</a:t>
            </a:r>
            <a:endParaRPr lang="en-US" b="0" dirty="0"/>
          </a:p>
        </p:txBody>
      </p:sp>
      <p:pic>
        <p:nvPicPr>
          <p:cNvPr id="24986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69773" y="1600200"/>
            <a:ext cx="3545627" cy="239552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>
              <a:spcAft>
                <a:spcPts val="1000"/>
              </a:spcAft>
              <a:buFontTx/>
              <a:buChar char="–"/>
            </a:pPr>
            <a:r>
              <a:rPr lang="en-US" sz="1800" b="0" dirty="0"/>
              <a:t>   </a:t>
            </a:r>
            <a:r>
              <a:rPr lang="en-US" dirty="0" smtClean="0"/>
              <a:t>Testing</a:t>
            </a:r>
          </a:p>
          <a:p>
            <a:pPr lvl="3">
              <a:spcAft>
                <a:spcPts val="1000"/>
              </a:spcAft>
              <a:buFontTx/>
              <a:buChar char="–"/>
            </a:pPr>
            <a:r>
              <a:rPr lang="en-US" dirty="0" smtClean="0"/>
              <a:t>  </a:t>
            </a:r>
            <a:r>
              <a:rPr lang="en-US" dirty="0" err="1" smtClean="0"/>
              <a:t>Installshield</a:t>
            </a:r>
            <a:endParaRPr lang="en-US" dirty="0" smtClean="0"/>
          </a:p>
          <a:p>
            <a:pPr lvl="3">
              <a:spcAft>
                <a:spcPts val="1000"/>
              </a:spcAft>
              <a:buFontTx/>
              <a:buChar char="–"/>
            </a:pPr>
            <a:r>
              <a:rPr lang="en-US" dirty="0" smtClean="0"/>
              <a:t> DBMS, Middleware</a:t>
            </a:r>
          </a:p>
          <a:p>
            <a:pPr lvl="3">
              <a:spcAft>
                <a:spcPts val="1000"/>
              </a:spcAft>
              <a:buFontTx/>
              <a:buChar char="–"/>
            </a:pPr>
            <a:r>
              <a:rPr lang="en-US" dirty="0" smtClean="0"/>
              <a:t> Report </a:t>
            </a:r>
            <a:r>
              <a:rPr lang="en-US" dirty="0" smtClean="0"/>
              <a:t>Writer</a:t>
            </a:r>
          </a:p>
          <a:p>
            <a:pPr lvl="3">
              <a:spcAft>
                <a:spcPts val="1000"/>
              </a:spcAft>
              <a:buFontTx/>
              <a:buChar char="–"/>
            </a:pPr>
            <a:r>
              <a:rPr lang="en-US" dirty="0" smtClean="0"/>
              <a:t> </a:t>
            </a:r>
            <a:r>
              <a:rPr lang="en-US" dirty="0" smtClean="0"/>
              <a:t>Build tools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Tools</a:t>
            </a:r>
          </a:p>
        </p:txBody>
      </p:sp>
      <p:sp>
        <p:nvSpPr>
          <p:cNvPr id="249859" name="Text Box 4"/>
          <p:cNvSpPr txBox="1">
            <a:spLocks noChangeArrowheads="1"/>
          </p:cNvSpPr>
          <p:nvPr/>
        </p:nvSpPr>
        <p:spPr bwMode="auto">
          <a:xfrm>
            <a:off x="1447800" y="1624013"/>
            <a:ext cx="4579652" cy="226472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Aft>
                <a:spcPts val="2900"/>
              </a:spcAft>
              <a:buFontTx/>
              <a:buChar char="•"/>
            </a:pPr>
            <a:r>
              <a:rPr lang="en-US" sz="1800" b="0" dirty="0"/>
              <a:t>   </a:t>
            </a:r>
            <a:r>
              <a:rPr lang="en-US" sz="2000" dirty="0" smtClean="0"/>
              <a:t> </a:t>
            </a:r>
            <a:r>
              <a:rPr lang="en-US" dirty="0" smtClean="0"/>
              <a:t>Project Management</a:t>
            </a:r>
          </a:p>
          <a:p>
            <a:pPr lvl="3">
              <a:spcAft>
                <a:spcPts val="1000"/>
              </a:spcAft>
              <a:buFontTx/>
              <a:buChar char="–"/>
            </a:pPr>
            <a:r>
              <a:rPr lang="en-US" dirty="0" smtClean="0"/>
              <a:t>  Project </a:t>
            </a:r>
            <a:r>
              <a:rPr lang="en-US" dirty="0" smtClean="0"/>
              <a:t>planning and tracking</a:t>
            </a:r>
            <a:endParaRPr lang="en-US" dirty="0" smtClean="0"/>
          </a:p>
          <a:p>
            <a:pPr lvl="3">
              <a:spcAft>
                <a:spcPts val="1000"/>
              </a:spcAft>
              <a:buFontTx/>
              <a:buChar char="–"/>
            </a:pPr>
            <a:r>
              <a:rPr lang="en-US" dirty="0" smtClean="0"/>
              <a:t>  	Estimating</a:t>
            </a:r>
          </a:p>
          <a:p>
            <a:pPr lvl="3">
              <a:spcAft>
                <a:spcPts val="1000"/>
              </a:spcAft>
              <a:buFontTx/>
              <a:buChar char="–"/>
            </a:pPr>
            <a:r>
              <a:rPr lang="en-US" dirty="0" smtClean="0"/>
              <a:t>  	Scheduling</a:t>
            </a:r>
            <a:endParaRPr lang="en-US" sz="1800" b="0" dirty="0"/>
          </a:p>
          <a:p>
            <a:pPr algn="l"/>
            <a:endParaRPr lang="en-US" b="0" dirty="0"/>
          </a:p>
        </p:txBody>
      </p:sp>
      <p:sp>
        <p:nvSpPr>
          <p:cNvPr id="249860" name="Text Box 5"/>
          <p:cNvSpPr txBox="1">
            <a:spLocks noChangeArrowheads="1"/>
          </p:cNvSpPr>
          <p:nvPr/>
        </p:nvSpPr>
        <p:spPr bwMode="auto">
          <a:xfrm>
            <a:off x="4937125" y="1598613"/>
            <a:ext cx="3581878" cy="332142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algn="l">
              <a:spcAft>
                <a:spcPts val="2900"/>
              </a:spcAft>
              <a:buFont typeface="Arial" pitchFamily="34" charset="0"/>
              <a:buChar char="•"/>
            </a:pPr>
            <a:r>
              <a:rPr lang="en-US" sz="1800" b="0" dirty="0" smtClean="0"/>
              <a:t>   </a:t>
            </a:r>
            <a:r>
              <a:rPr lang="en-US" sz="1800" b="0" dirty="0"/>
              <a:t>Both</a:t>
            </a:r>
          </a:p>
          <a:p>
            <a:pPr lvl="3" algn="l">
              <a:spcAft>
                <a:spcPts val="1000"/>
              </a:spcAft>
              <a:buFontTx/>
              <a:buChar char="–"/>
            </a:pPr>
            <a:r>
              <a:rPr lang="en-US" sz="1800" b="0" dirty="0"/>
              <a:t>  Word </a:t>
            </a:r>
            <a:r>
              <a:rPr lang="en-US" sz="1800" b="0" dirty="0" smtClean="0"/>
              <a:t>processor</a:t>
            </a:r>
          </a:p>
          <a:p>
            <a:pPr lvl="3" algn="l">
              <a:spcAft>
                <a:spcPts val="1000"/>
              </a:spcAft>
              <a:buFontTx/>
              <a:buChar char="–"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sz="1800" b="0" dirty="0" smtClean="0"/>
              <a:t>text editor</a:t>
            </a:r>
            <a:endParaRPr lang="en-US" sz="1800" b="0" dirty="0"/>
          </a:p>
          <a:p>
            <a:pPr lvl="3" algn="l">
              <a:spcAft>
                <a:spcPts val="1000"/>
              </a:spcAft>
              <a:buFontTx/>
              <a:buChar char="–"/>
            </a:pPr>
            <a:r>
              <a:rPr lang="en-US" sz="1800" b="0" dirty="0"/>
              <a:t>  Spreadsheet</a:t>
            </a:r>
          </a:p>
          <a:p>
            <a:pPr lvl="3" algn="l">
              <a:buFontTx/>
              <a:buChar char="–"/>
            </a:pPr>
            <a:r>
              <a:rPr lang="en-US" sz="1800" b="0" dirty="0"/>
              <a:t>  Group </a:t>
            </a:r>
          </a:p>
          <a:p>
            <a:pPr lvl="3" algn="l">
              <a:spcAft>
                <a:spcPts val="1000"/>
              </a:spcAft>
            </a:pPr>
            <a:r>
              <a:rPr lang="en-US" sz="1800" b="0" dirty="0" smtClean="0"/>
              <a:t>	communications</a:t>
            </a:r>
            <a:endParaRPr lang="en-US" sz="1800" b="0" dirty="0"/>
          </a:p>
          <a:p>
            <a:pPr lvl="3" algn="l">
              <a:spcAft>
                <a:spcPts val="1000"/>
              </a:spcAft>
              <a:buFontTx/>
              <a:buChar char="–"/>
            </a:pPr>
            <a:r>
              <a:rPr lang="en-US" sz="1800" b="0" dirty="0"/>
              <a:t>  Defect </a:t>
            </a:r>
            <a:r>
              <a:rPr lang="en-US" sz="1800" b="0" dirty="0" smtClean="0"/>
              <a:t>tracking</a:t>
            </a:r>
          </a:p>
          <a:p>
            <a:pPr lvl="3" algn="l">
              <a:spcAft>
                <a:spcPts val="1000"/>
              </a:spcAft>
              <a:buFontTx/>
              <a:buChar char="–"/>
            </a:pPr>
            <a:r>
              <a:rPr lang="en-US" dirty="0" smtClean="0"/>
              <a:t>  Web Browser</a:t>
            </a:r>
            <a:endParaRPr lang="en-US" b="0" dirty="0"/>
          </a:p>
        </p:txBody>
      </p:sp>
      <p:pic>
        <p:nvPicPr>
          <p:cNvPr id="24986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		Course Objectives 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Students will be able to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Identify the appropriate process model for a software project based on an analysis of the nature of the application and project circumstances </a:t>
            </a:r>
          </a:p>
          <a:p>
            <a:r>
              <a:rPr lang="en-US" sz="1800" dirty="0" smtClean="0"/>
              <a:t>Synthesize elements from the various process models to create a custom process model tailored to the situation at hand. 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95600"/>
            <a:ext cx="5867400" cy="372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1442AE-518A-4F56-A980-00917D8394D5}" type="slidenum">
              <a:rPr lang="en-US" smtClean="0"/>
              <a:pPr/>
              <a:t>3</a:t>
            </a:fld>
            <a:r>
              <a:rPr lang="en-US" dirty="0" smtClean="0"/>
              <a:t>/166</a:t>
            </a:r>
            <a:endParaRPr lang="en-US" dirty="0"/>
          </a:p>
        </p:txBody>
      </p:sp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 Agile Principles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/>
              <a:t>Whenever there is a problem have a conversation</a:t>
            </a:r>
          </a:p>
          <a:p>
            <a:pPr lvl="1"/>
            <a:r>
              <a:rPr lang="en-US" sz="1800" dirty="0"/>
              <a:t>Always use the lightest weight possible mechanism to solve the problem</a:t>
            </a:r>
          </a:p>
          <a:p>
            <a:pPr lvl="1"/>
            <a:r>
              <a:rPr lang="en-US" sz="1800" dirty="0"/>
              <a:t>Face to face communication is faster, cheaper, higher bandwidth, and less ambiguous than written documentation.</a:t>
            </a:r>
          </a:p>
          <a:p>
            <a:pPr lvl="1"/>
            <a:r>
              <a:rPr lang="en-US" sz="1800" dirty="0"/>
              <a:t>Low tech solutions are faster, cheaper, and more likely to be used that complicated hi-tech solutions.</a:t>
            </a:r>
          </a:p>
          <a:p>
            <a:pPr lvl="1"/>
            <a:r>
              <a:rPr lang="en-US" sz="1800" dirty="0"/>
              <a:t>The cost of a process step must always be weighed against the cost of the implementation and the risk it mitigates</a:t>
            </a:r>
          </a:p>
          <a:p>
            <a:pPr lvl="1"/>
            <a:r>
              <a:rPr lang="en-US" sz="1800" dirty="0"/>
              <a:t>Always give simple, low tech solutions a chance, but use a more complex solution if needed.</a:t>
            </a:r>
          </a:p>
          <a:p>
            <a:pPr lvl="2">
              <a:buFontTx/>
              <a:buNone/>
            </a:pPr>
            <a:endParaRPr lang="en-US" sz="1600" dirty="0"/>
          </a:p>
        </p:txBody>
      </p:sp>
      <p:pic>
        <p:nvPicPr>
          <p:cNvPr id="1195012" name="Picture 4" descr="Exec%20with%20Puzz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7587" cy="151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94EA3-A15D-495D-BCBE-18C6040DF9DE}" type="slidenum">
              <a:rPr lang="en-US"/>
              <a:pPr/>
              <a:t>4</a:t>
            </a:fld>
            <a:r>
              <a:rPr lang="en-US" dirty="0"/>
              <a:t>/170</a:t>
            </a:r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Balancing Agility and Discipline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617788"/>
            <a:ext cx="6781800" cy="31099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Personnel</a:t>
            </a:r>
          </a:p>
          <a:p>
            <a:pPr lvl="1">
              <a:lnSpc>
                <a:spcPct val="80000"/>
              </a:lnSpc>
            </a:pPr>
            <a:r>
              <a:rPr lang="en-US" sz="1200" dirty="0"/>
              <a:t>Less skilled – Highly Skilled</a:t>
            </a:r>
          </a:p>
          <a:p>
            <a:pPr>
              <a:lnSpc>
                <a:spcPct val="80000"/>
              </a:lnSpc>
            </a:pPr>
            <a:r>
              <a:rPr lang="en-US" dirty="0"/>
              <a:t>Criticality</a:t>
            </a:r>
          </a:p>
          <a:p>
            <a:pPr lvl="1">
              <a:lnSpc>
                <a:spcPct val="80000"/>
              </a:lnSpc>
            </a:pPr>
            <a:r>
              <a:rPr lang="en-US" sz="1200" dirty="0"/>
              <a:t>Many lives, Single life, Essential Funds, Discretionary funds, Comfort</a:t>
            </a:r>
          </a:p>
          <a:p>
            <a:pPr>
              <a:lnSpc>
                <a:spcPct val="80000"/>
              </a:lnSpc>
            </a:pPr>
            <a:r>
              <a:rPr lang="en-US" dirty="0"/>
              <a:t>Project Size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200" dirty="0"/>
              <a:t>300, 100, 30, 10, 3</a:t>
            </a:r>
          </a:p>
          <a:p>
            <a:pPr>
              <a:lnSpc>
                <a:spcPct val="80000"/>
              </a:lnSpc>
            </a:pPr>
            <a:r>
              <a:rPr lang="en-US" dirty="0"/>
              <a:t>Culture</a:t>
            </a:r>
          </a:p>
          <a:p>
            <a:pPr lvl="1">
              <a:lnSpc>
                <a:spcPct val="80000"/>
              </a:lnSpc>
            </a:pPr>
            <a:r>
              <a:rPr lang="en-US" sz="1200" dirty="0"/>
              <a:t>Requires Order, Thrives on Chaos</a:t>
            </a:r>
          </a:p>
          <a:p>
            <a:pPr>
              <a:lnSpc>
                <a:spcPct val="80000"/>
              </a:lnSpc>
            </a:pPr>
            <a:r>
              <a:rPr lang="en-US" dirty="0"/>
              <a:t>Dynamism</a:t>
            </a:r>
          </a:p>
          <a:p>
            <a:pPr lvl="1">
              <a:lnSpc>
                <a:spcPct val="80000"/>
              </a:lnSpc>
            </a:pPr>
            <a:r>
              <a:rPr lang="en-US" sz="1200" dirty="0"/>
              <a:t>Very stable requirements, Highly volatile requirements </a:t>
            </a:r>
          </a:p>
        </p:txBody>
      </p:sp>
      <p:pic>
        <p:nvPicPr>
          <p:cNvPr id="986116" name="Picture 4" descr="0321186125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6575" y="3897313"/>
            <a:ext cx="1751013" cy="2293937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09738" y="1947863"/>
            <a:ext cx="6416675" cy="457200"/>
            <a:chOff x="1317" y="1227"/>
            <a:chExt cx="4042" cy="288"/>
          </a:xfrm>
        </p:grpSpPr>
        <p:sp>
          <p:nvSpPr>
            <p:cNvPr id="986117" name="Text Box 5"/>
            <p:cNvSpPr txBox="1">
              <a:spLocks noChangeArrowheads="1"/>
            </p:cNvSpPr>
            <p:nvPr/>
          </p:nvSpPr>
          <p:spPr bwMode="auto">
            <a:xfrm>
              <a:off x="1317" y="1227"/>
              <a:ext cx="40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dirty="0">
                  <a:latin typeface="Times New Roman" pitchFamily="18" charset="0"/>
                </a:rPr>
                <a:t>Plan Driven 				Agile</a:t>
              </a:r>
            </a:p>
          </p:txBody>
        </p:sp>
        <p:sp>
          <p:nvSpPr>
            <p:cNvPr id="986118" name="Line 6"/>
            <p:cNvSpPr>
              <a:spLocks noChangeShapeType="1"/>
            </p:cNvSpPr>
            <p:nvPr/>
          </p:nvSpPr>
          <p:spPr bwMode="auto">
            <a:xfrm>
              <a:off x="2424" y="1402"/>
              <a:ext cx="16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38647C-86A1-42F8-B4A7-880925BB730C}" type="slidenum">
              <a:rPr lang="en-US"/>
              <a:pPr/>
              <a:t>5</a:t>
            </a:fld>
            <a:r>
              <a:rPr lang="en-US" dirty="0"/>
              <a:t>/170</a:t>
            </a:r>
          </a:p>
        </p:txBody>
      </p:sp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Balancing Agility and Discipline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227263"/>
            <a:ext cx="6781800" cy="3824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Industry oversight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Heavily regulated, somewhat regulated, unregulated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Hardware dependencies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Embedded, custom attached devices, desktop application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Organizational culture</a:t>
            </a:r>
            <a:endParaRPr lang="en-US" sz="1000" dirty="0"/>
          </a:p>
          <a:p>
            <a:pPr lvl="1">
              <a:lnSpc>
                <a:spcPct val="80000"/>
              </a:lnSpc>
            </a:pPr>
            <a:r>
              <a:rPr lang="en-US" sz="1000" dirty="0"/>
              <a:t>Suit and tie, business casual, jeans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Industry type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Commercial businesses; Hi tech: compilers, OS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Funding capability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Deep pockets, standard funding, shoestring budget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Organization size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Huge: government; Small: start up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Client Interaction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Formal – document based; Close – interpersonal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Risk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Architecture, Technology; Requirements, Business Value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09738" y="1652588"/>
            <a:ext cx="6416675" cy="457200"/>
            <a:chOff x="1317" y="1227"/>
            <a:chExt cx="4042" cy="288"/>
          </a:xfrm>
        </p:grpSpPr>
        <p:sp>
          <p:nvSpPr>
            <p:cNvPr id="1205253" name="Text Box 5"/>
            <p:cNvSpPr txBox="1">
              <a:spLocks noChangeArrowheads="1"/>
            </p:cNvSpPr>
            <p:nvPr/>
          </p:nvSpPr>
          <p:spPr bwMode="auto">
            <a:xfrm>
              <a:off x="1317" y="1227"/>
              <a:ext cx="40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dirty="0">
                  <a:latin typeface="Times New Roman" pitchFamily="18" charset="0"/>
                </a:rPr>
                <a:t>Plan Driven 				Agile</a:t>
              </a:r>
            </a:p>
          </p:txBody>
        </p:sp>
        <p:sp>
          <p:nvSpPr>
            <p:cNvPr id="1205254" name="Line 6"/>
            <p:cNvSpPr>
              <a:spLocks noChangeShapeType="1"/>
            </p:cNvSpPr>
            <p:nvPr/>
          </p:nvSpPr>
          <p:spPr bwMode="auto">
            <a:xfrm>
              <a:off x="2424" y="1402"/>
              <a:ext cx="16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26" name="Picture 2" descr="http://www.tulanelink.com/tulanelink/balanc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90486"/>
            <a:ext cx="3276600" cy="2396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		Course Objectives 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Students will be able to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Identify and explain the sources of complexity in software </a:t>
            </a:r>
            <a:br>
              <a:rPr lang="en-US" sz="1800" dirty="0" smtClean="0"/>
            </a:br>
            <a:r>
              <a:rPr lang="en-US" sz="1800" dirty="0" smtClean="0"/>
              <a:t>systems and projects</a:t>
            </a:r>
          </a:p>
          <a:p>
            <a:endParaRPr lang="en-US" sz="1800" dirty="0"/>
          </a:p>
          <a:p>
            <a:pPr>
              <a:buNone/>
            </a:pPr>
            <a:r>
              <a:rPr lang="en-US" sz="1800" dirty="0" smtClean="0"/>
              <a:t>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3074" name="Picture 2" descr="http://images.amazon.com/images/P/B00005LC4E.01.LZZZZZZ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414900"/>
            <a:ext cx="3124200" cy="4443100"/>
          </a:xfrm>
          <a:prstGeom prst="rect">
            <a:avLst/>
          </a:prstGeom>
          <a:noFill/>
        </p:spPr>
      </p:pic>
      <p:pic>
        <p:nvPicPr>
          <p:cNvPr id="21506" name="Picture 2" descr="http://www.steelso.net/wp-content/uploads/2007/07/silver_bull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267200"/>
            <a:ext cx="1919388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		Course Objectives 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Students will be able to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List and explain the fundamental principles of good software engineering </a:t>
            </a:r>
          </a:p>
          <a:p>
            <a:pPr lvl="1">
              <a:spcAft>
                <a:spcPct val="20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/>
              <a:t>Domain Analysis Based</a:t>
            </a:r>
          </a:p>
          <a:p>
            <a:pPr lvl="1">
              <a:spcAft>
                <a:spcPct val="20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/>
              <a:t>Architecture-Centric</a:t>
            </a:r>
          </a:p>
          <a:p>
            <a:pPr lvl="1">
              <a:spcAft>
                <a:spcPct val="20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/>
              <a:t>Use-Case Configured</a:t>
            </a:r>
          </a:p>
          <a:p>
            <a:pPr lvl="1">
              <a:spcAft>
                <a:spcPct val="20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/>
              <a:t>Component Biased</a:t>
            </a:r>
          </a:p>
          <a:p>
            <a:pPr lvl="1">
              <a:spcAft>
                <a:spcPct val="20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/>
              <a:t>Quality Engineered</a:t>
            </a:r>
          </a:p>
          <a:p>
            <a:pPr lvl="1"/>
            <a:endParaRPr lang="en-US" sz="14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62951-9C67-4AC9-82D5-E5640B03B69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Use-Case Configured</a:t>
            </a:r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3276600" y="3505200"/>
            <a:ext cx="184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Architecture</a:t>
            </a:r>
          </a:p>
        </p:txBody>
      </p:sp>
      <p:sp>
        <p:nvSpPr>
          <p:cNvPr id="877574" name="Text Box 6"/>
          <p:cNvSpPr txBox="1">
            <a:spLocks noChangeArrowheads="1"/>
          </p:cNvSpPr>
          <p:nvPr/>
        </p:nvSpPr>
        <p:spPr bwMode="auto">
          <a:xfrm>
            <a:off x="3276600" y="50292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Application</a:t>
            </a:r>
          </a:p>
        </p:txBody>
      </p:sp>
      <p:sp>
        <p:nvSpPr>
          <p:cNvPr id="877575" name="Text Box 7"/>
          <p:cNvSpPr txBox="1">
            <a:spLocks noChangeArrowheads="1"/>
          </p:cNvSpPr>
          <p:nvPr/>
        </p:nvSpPr>
        <p:spPr bwMode="auto">
          <a:xfrm>
            <a:off x="1066800" y="4191000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Use Cases</a:t>
            </a:r>
          </a:p>
        </p:txBody>
      </p:sp>
      <p:sp>
        <p:nvSpPr>
          <p:cNvPr id="877576" name="Text Box 8"/>
          <p:cNvSpPr txBox="1">
            <a:spLocks noChangeArrowheads="1"/>
          </p:cNvSpPr>
          <p:nvPr/>
        </p:nvSpPr>
        <p:spPr bwMode="auto">
          <a:xfrm>
            <a:off x="609600" y="2133600"/>
            <a:ext cx="1946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Domain </a:t>
            </a:r>
          </a:p>
          <a:p>
            <a:r>
              <a:rPr lang="en-US" sz="2400" b="1" dirty="0">
                <a:latin typeface="Times New Roman" pitchFamily="18" charset="0"/>
              </a:rPr>
              <a:t>Relationships</a:t>
            </a:r>
          </a:p>
        </p:txBody>
      </p:sp>
      <p:sp>
        <p:nvSpPr>
          <p:cNvPr id="877577" name="Text Box 9"/>
          <p:cNvSpPr txBox="1">
            <a:spLocks noChangeArrowheads="1"/>
          </p:cNvSpPr>
          <p:nvPr/>
        </p:nvSpPr>
        <p:spPr bwMode="auto">
          <a:xfrm>
            <a:off x="3200400" y="1752600"/>
            <a:ext cx="2460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Business Goals &amp;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Technical System</a:t>
            </a:r>
          </a:p>
          <a:p>
            <a:r>
              <a:rPr lang="en-US" sz="2400" b="1" dirty="0">
                <a:latin typeface="Times New Roman" pitchFamily="18" charset="0"/>
              </a:rPr>
              <a:t>Requirements</a:t>
            </a:r>
          </a:p>
        </p:txBody>
      </p:sp>
      <p:sp>
        <p:nvSpPr>
          <p:cNvPr id="877579" name="Line 11"/>
          <p:cNvSpPr>
            <a:spLocks noChangeShapeType="1"/>
          </p:cNvSpPr>
          <p:nvPr/>
        </p:nvSpPr>
        <p:spPr bwMode="auto">
          <a:xfrm>
            <a:off x="1600200" y="2895600"/>
            <a:ext cx="2362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7580" name="Line 12"/>
          <p:cNvSpPr>
            <a:spLocks noChangeShapeType="1"/>
          </p:cNvSpPr>
          <p:nvPr/>
        </p:nvSpPr>
        <p:spPr bwMode="auto">
          <a:xfrm>
            <a:off x="4267200" y="2895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7581" name="Line 13"/>
          <p:cNvSpPr>
            <a:spLocks noChangeShapeType="1"/>
          </p:cNvSpPr>
          <p:nvPr/>
        </p:nvSpPr>
        <p:spPr bwMode="auto">
          <a:xfrm flipH="1">
            <a:off x="4495800" y="2895600"/>
            <a:ext cx="2438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7582" name="Line 14"/>
          <p:cNvSpPr>
            <a:spLocks noChangeShapeType="1"/>
          </p:cNvSpPr>
          <p:nvPr/>
        </p:nvSpPr>
        <p:spPr bwMode="auto">
          <a:xfrm>
            <a:off x="4267200" y="3962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7583" name="Line 15"/>
          <p:cNvSpPr>
            <a:spLocks noChangeShapeType="1"/>
          </p:cNvSpPr>
          <p:nvPr/>
        </p:nvSpPr>
        <p:spPr bwMode="auto">
          <a:xfrm>
            <a:off x="1752600" y="4648200"/>
            <a:ext cx="2286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7584" name="Line 16"/>
          <p:cNvSpPr>
            <a:spLocks noChangeShapeType="1"/>
          </p:cNvSpPr>
          <p:nvPr/>
        </p:nvSpPr>
        <p:spPr bwMode="auto">
          <a:xfrm flipH="1" flipV="1">
            <a:off x="1371600" y="2971800"/>
            <a:ext cx="30480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7585" name="Text Box 17"/>
          <p:cNvSpPr txBox="1">
            <a:spLocks noChangeArrowheads="1"/>
          </p:cNvSpPr>
          <p:nvPr/>
        </p:nvSpPr>
        <p:spPr bwMode="auto">
          <a:xfrm>
            <a:off x="6985000" y="2149475"/>
            <a:ext cx="185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Commercial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Standards &amp;</a:t>
            </a:r>
          </a:p>
          <a:p>
            <a:r>
              <a:rPr lang="en-US" sz="2400" b="1" dirty="0">
                <a:latin typeface="Times New Roman" pitchFamily="18" charset="0"/>
              </a:rPr>
              <a:t>Frameworks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		Course Objectives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Students will be able to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Analyze the impact of continuous integration, incremental development, and early and frequent releases on the development team and stakeholders. </a:t>
            </a:r>
          </a:p>
        </p:txBody>
      </p:sp>
      <p:pic>
        <p:nvPicPr>
          <p:cNvPr id="24578" name="Picture 2" descr="http://cs.hood.edu/images/programmingTeamS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095750" cy="2600325"/>
          </a:xfrm>
          <a:prstGeom prst="rect">
            <a:avLst/>
          </a:prstGeom>
          <a:noFill/>
        </p:spPr>
      </p:pic>
      <p:pic>
        <p:nvPicPr>
          <p:cNvPr id="24580" name="Picture 4" descr="http://www.walesinternationalconsortium.com/students/images/businessmen_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50" y="3962400"/>
            <a:ext cx="474345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813</Words>
  <Application>Microsoft Office PowerPoint</Application>
  <PresentationFormat>On-screen Show (4:3)</PresentationFormat>
  <Paragraphs>177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CPTE 209 Software Engineering</vt:lpstr>
      <vt:lpstr>  Course Objectives   Students will be able to:</vt:lpstr>
      <vt:lpstr>Quasi Agile Principles</vt:lpstr>
      <vt:lpstr>Balancing Agility and Discipline</vt:lpstr>
      <vt:lpstr>Balancing Agility and Discipline</vt:lpstr>
      <vt:lpstr>  Course Objectives   Students will be able to:</vt:lpstr>
      <vt:lpstr>  Course Objectives   Students will be able to:</vt:lpstr>
      <vt:lpstr>Use-Case Configured</vt:lpstr>
      <vt:lpstr>  Course Objectives  Students will be able to:</vt:lpstr>
      <vt:lpstr>  Course Objectives  Students will be able to:</vt:lpstr>
      <vt:lpstr>  Course Objectives  Students will be able to:</vt:lpstr>
      <vt:lpstr>  Course Objectives  Students will be able to:</vt:lpstr>
      <vt:lpstr>  Course Objectives  Students will be able to:</vt:lpstr>
      <vt:lpstr>  Course Objectives  Students will be able to:</vt:lpstr>
      <vt:lpstr>  Course Objectives  Students will be able to:</vt:lpstr>
      <vt:lpstr>  Course Objectives  Students will be able to:</vt:lpstr>
      <vt:lpstr>  Course Objectives  Students will be able to:</vt:lpstr>
      <vt:lpstr>Automated Tools</vt:lpstr>
      <vt:lpstr>Automated Tools</vt:lpstr>
    </vt:vector>
  </TitlesOfParts>
  <Company>Southern Adventist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</dc:creator>
  <cp:lastModifiedBy>Tim</cp:lastModifiedBy>
  <cp:revision>32</cp:revision>
  <dcterms:created xsi:type="dcterms:W3CDTF">2008-04-23T00:31:26Z</dcterms:created>
  <dcterms:modified xsi:type="dcterms:W3CDTF">2008-04-23T15:36:42Z</dcterms:modified>
</cp:coreProperties>
</file>