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10" autoAdjust="0"/>
  </p:normalViewPr>
  <p:slideViewPr>
    <p:cSldViewPr>
      <p:cViewPr varScale="1">
        <p:scale>
          <a:sx n="62" d="100"/>
          <a:sy n="62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EA0E-C79D-433E-AD90-7F0B8F37D091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307D-E08D-4750-83CF-0B8FE0E14C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Glossary</a:t>
            </a:r>
            <a:r>
              <a:rPr lang="en-US" baseline="0" dirty="0" smtClean="0"/>
              <a:t> states that a database is “A self describing collection of integrated records.” Not very useful is it? Instead Look at Pages 11-12. READ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307D-E08D-4750-83CF-0B8FE0E14C3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that pretty much any</a:t>
            </a:r>
            <a:r>
              <a:rPr lang="en-US" baseline="0" dirty="0" smtClean="0"/>
              <a:t> type of application can run using a database to “track things of interest”.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307D-E08D-4750-83CF-0B8FE0E14C3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part is</a:t>
            </a:r>
            <a:r>
              <a:rPr lang="en-US" baseline="0" dirty="0" smtClean="0"/>
              <a:t> organizing information.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THIS FROM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Existing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New system without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As a redesign of a system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XXX Remember</a:t>
            </a:r>
            <a:r>
              <a:rPr lang="en-US" baseline="0" dirty="0" smtClean="0"/>
              <a:t> what SAP is – someone is going to ask!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307D-E08D-4750-83CF-0B8FE0E14C3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back to the database… and do a simple class</a:t>
            </a:r>
            <a:r>
              <a:rPr lang="en-US" baseline="0" dirty="0" smtClean="0"/>
              <a:t>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307D-E08D-4750-83CF-0B8FE0E14C3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</a:t>
            </a:r>
            <a:r>
              <a:rPr lang="en-US" baseline="0" dirty="0" smtClean="0"/>
              <a:t> ON WHO YOU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F307D-E08D-4750-83CF-0B8FE0E14C3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7CB09C-2307-4C74-A3E6-693911992537}" type="datetimeFigureOut">
              <a:rPr lang="en-US" smtClean="0"/>
              <a:t>1/8/2009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5BAFBC-1BD4-4D6F-BD13-6444647E4E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Databases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Priorities</a:t>
            </a:r>
            <a:endParaRPr lang="en-US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76200" y="1949842"/>
          <a:ext cx="9000874" cy="4374758"/>
        </p:xfrm>
        <a:graphic>
          <a:graphicData uri="http://schemas.openxmlformats.org/presentationml/2006/ole">
            <p:oleObj spid="_x0000_s8194" name="Photo Editor Photo" r:id="rId3" imgW="7447619" imgH="361904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DAVID M. KROENKE’S DATABASE PROCESSING, 10th Edition </a:t>
            </a:r>
          </a:p>
          <a:p>
            <a:r>
              <a:rPr lang="en-US">
                <a:solidFill>
                  <a:srgbClr val="0066FF"/>
                </a:solidFill>
              </a:rPr>
              <a:t>© 2006 Pearson Prentice Hall</a:t>
            </a:r>
          </a:p>
          <a:p>
            <a:endParaRPr lang="en-US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2F990AF2-E161-4737-8F8A-62A655E56509}" type="slidenum">
              <a:rPr lang="en-US"/>
              <a:pPr/>
              <a:t>11</a:t>
            </a:fld>
            <a:endParaRPr lang="en-US" dirty="0"/>
          </a:p>
          <a:p>
            <a:endParaRPr lang="en-US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76600" cy="57451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 Brief History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Database </a:t>
            </a:r>
            <a:r>
              <a:rPr lang="en-US" sz="3600" dirty="0" smtClean="0"/>
              <a:t>Processing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3824349" y="228600"/>
          <a:ext cx="5110101" cy="6477000"/>
        </p:xfrm>
        <a:graphic>
          <a:graphicData uri="http://schemas.openxmlformats.org/presentationml/2006/ole">
            <p:oleObj spid="_x0000_s9218" name="Photo Editor Photo" r:id="rId3" imgW="4390476" imgH="527619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Relational Database Model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dominant database model is the </a:t>
            </a:r>
            <a:r>
              <a:rPr lang="en-US" b="1" smtClean="0">
                <a:solidFill>
                  <a:srgbClr val="0066FF"/>
                </a:solidFill>
              </a:rPr>
              <a:t>relational database model</a:t>
            </a:r>
            <a:r>
              <a:rPr lang="en-US" smtClean="0"/>
              <a:t> – all current major DBMS products are based on 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Created by IBM engineer </a:t>
            </a:r>
            <a:r>
              <a:rPr lang="en-US" b="1" smtClean="0">
                <a:solidFill>
                  <a:srgbClr val="0066FF"/>
                </a:solidFill>
              </a:rPr>
              <a:t>E. F. Codd</a:t>
            </a:r>
            <a:r>
              <a:rPr lang="en-US" smtClean="0"/>
              <a:t> in 1970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was based on mathematics called </a:t>
            </a:r>
            <a:r>
              <a:rPr lang="en-US" b="1" smtClean="0">
                <a:solidFill>
                  <a:srgbClr val="0066FF"/>
                </a:solidFill>
              </a:rPr>
              <a:t>relational algebra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text examines and explains the relational database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Forget the glossary! (see pages 11-12)</a:t>
            </a:r>
          </a:p>
          <a:p>
            <a:r>
              <a:rPr lang="en-US" dirty="0" smtClean="0"/>
              <a:t>The purpose of a database is to help people track things of interest to them</a:t>
            </a:r>
          </a:p>
          <a:p>
            <a:r>
              <a:rPr lang="en-US" dirty="0" smtClean="0"/>
              <a:t>In relational databases we can start by thinking of databases in terms of:</a:t>
            </a:r>
          </a:p>
          <a:p>
            <a:pPr lvl="1"/>
            <a:r>
              <a:rPr lang="en-US" dirty="0" smtClean="0"/>
              <a:t> Tables (one for each entity)</a:t>
            </a:r>
          </a:p>
          <a:p>
            <a:pPr lvl="1"/>
            <a:r>
              <a:rPr lang="en-US" dirty="0" smtClean="0"/>
              <a:t>Relationships (between entities)</a:t>
            </a:r>
          </a:p>
          <a:p>
            <a:r>
              <a:rPr lang="en-US" dirty="0" smtClean="0"/>
              <a:t>Everything is better with an example!!!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953000"/>
            <a:ext cx="6715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743200" y="4077773"/>
          <a:ext cx="5562600" cy="2780227"/>
        </p:xfrm>
        <a:graphic>
          <a:graphicData uri="http://schemas.openxmlformats.org/presentationml/2006/ole">
            <p:oleObj spid="_x0000_s2052" name="Photo Editor Photo" r:id="rId4" imgW="5982535" imgH="2991268" progId="MSPhotoEd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job</a:t>
            </a:r>
            <a:r>
              <a:rPr lang="en-US" baseline="0" dirty="0" smtClean="0"/>
              <a:t> is to maintain the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WHAT? I can’t do that!</a:t>
            </a:r>
          </a:p>
          <a:p>
            <a:pPr lvl="1"/>
            <a:r>
              <a:rPr lang="en-US" dirty="0" smtClean="0"/>
              <a:t>I don’t know the data structures to use,</a:t>
            </a:r>
          </a:p>
          <a:p>
            <a:pPr lvl="1"/>
            <a:r>
              <a:rPr lang="en-US" dirty="0" smtClean="0"/>
              <a:t>I don’t know how to organize the rows in the tables</a:t>
            </a:r>
          </a:p>
          <a:p>
            <a:pPr lvl="1"/>
            <a:r>
              <a:rPr lang="en-US" dirty="0" smtClean="0"/>
              <a:t>I don’t know how to store the tables on disk …</a:t>
            </a:r>
          </a:p>
          <a:p>
            <a:r>
              <a:rPr lang="en-US" dirty="0" smtClean="0"/>
              <a:t>Fine, we’ll give you a Database Management System (DBMS)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use a</a:t>
            </a:r>
            <a:r>
              <a:rPr lang="en-US" baseline="0" dirty="0" smtClean="0"/>
              <a:t>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That’s what this course is all about! There are two main tasks:</a:t>
            </a:r>
          </a:p>
          <a:p>
            <a:pPr lvl="1"/>
            <a:r>
              <a:rPr lang="en-US" dirty="0" smtClean="0"/>
              <a:t>First, we must organize the data - the things we are interested in - in such a way that it reflects a logical design (</a:t>
            </a:r>
            <a:r>
              <a:rPr lang="en-US" b="1" i="1" dirty="0" smtClean="0"/>
              <a:t>Modeling</a:t>
            </a:r>
            <a:r>
              <a:rPr lang="en-US" dirty="0" smtClean="0"/>
              <a:t>: First part of course)</a:t>
            </a:r>
          </a:p>
          <a:p>
            <a:pPr lvl="1"/>
            <a:r>
              <a:rPr lang="en-US" dirty="0" smtClean="0"/>
              <a:t>Second, we create the database so that it reflects that model. (</a:t>
            </a:r>
            <a:r>
              <a:rPr lang="en-US" b="1" i="1" dirty="0" smtClean="0"/>
              <a:t>Implementation: </a:t>
            </a:r>
            <a:r>
              <a:rPr lang="en-US" dirty="0" smtClean="0"/>
              <a:t>Second major goal of course)</a:t>
            </a:r>
          </a:p>
          <a:p>
            <a:r>
              <a:rPr lang="en-US" dirty="0" smtClean="0"/>
              <a:t>There is a third thing and it is the most ticklish job that we perform – we ADD/DELETE/MODIFY the data. </a:t>
            </a:r>
          </a:p>
          <a:p>
            <a:r>
              <a:rPr lang="en-US" dirty="0" smtClean="0"/>
              <a:t>All of this is done in the language of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5578770" cy="403187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unset" dir="t"/>
            </a:scene3d>
            <a:sp3d extrusionH="12700" contourW="6350" prstMaterial="metal">
              <a:bevelT w="127000" h="31750"/>
              <a:bevelB w="38100" h="3810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25600" b="1" cap="all" spc="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bevel/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SQL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Simple 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SELECT [field list]</a:t>
            </a:r>
          </a:p>
          <a:p>
            <a:pPr>
              <a:buNone/>
            </a:pPr>
            <a:r>
              <a:rPr lang="en-US" dirty="0" smtClean="0"/>
              <a:t>FROM [Table or Tuple List]</a:t>
            </a:r>
          </a:p>
          <a:p>
            <a:pPr>
              <a:buNone/>
            </a:pPr>
            <a:r>
              <a:rPr lang="en-US" dirty="0" smtClean="0"/>
              <a:t>WHERE [Constraint]</a:t>
            </a:r>
            <a:endParaRPr lang="en-US" dirty="0"/>
          </a:p>
        </p:txBody>
      </p:sp>
      <p:pic>
        <p:nvPicPr>
          <p:cNvPr id="4098" name="Picture 2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576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a Database System</a:t>
            </a:r>
            <a:endParaRPr lang="en-US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697831" y="2352675"/>
          <a:ext cx="5983288" cy="2990850"/>
        </p:xfrm>
        <a:graphic>
          <a:graphicData uri="http://schemas.openxmlformats.org/presentationml/2006/ole">
            <p:oleObj spid="_x0000_s5122" name="Photo Editor Photo" r:id="rId3" imgW="5982535" imgH="2991268" progId="MSPhotoEd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752600" y="5334000"/>
            <a:ext cx="1828800" cy="674132"/>
            <a:chOff x="1752600" y="5334000"/>
            <a:chExt cx="1828800" cy="674132"/>
          </a:xfrm>
        </p:grpSpPr>
        <p:sp>
          <p:nvSpPr>
            <p:cNvPr id="5" name="TextBox 4"/>
            <p:cNvSpPr txBox="1"/>
            <p:nvPr/>
          </p:nvSpPr>
          <p:spPr>
            <a:xfrm>
              <a:off x="1752600" y="5638800"/>
              <a:ext cx="137160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Applications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 flipV="1">
              <a:off x="3124200" y="5334000"/>
              <a:ext cx="457200" cy="4894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81600" y="2667000"/>
            <a:ext cx="2819400" cy="2438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191000" y="4953000"/>
            <a:ext cx="1676400" cy="1532930"/>
            <a:chOff x="4191000" y="4953000"/>
            <a:chExt cx="1676400" cy="1532930"/>
          </a:xfrm>
        </p:grpSpPr>
        <p:sp>
          <p:nvSpPr>
            <p:cNvPr id="12" name="TextBox 11"/>
            <p:cNvSpPr txBox="1"/>
            <p:nvPr/>
          </p:nvSpPr>
          <p:spPr>
            <a:xfrm>
              <a:off x="4191000" y="5562600"/>
              <a:ext cx="1676400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Interface to the DBMS from Applications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4709061" y="5273139"/>
              <a:ext cx="6418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962400" y="1600200"/>
            <a:ext cx="3733800" cy="1752601"/>
            <a:chOff x="3962400" y="1600200"/>
            <a:chExt cx="3733800" cy="1752601"/>
          </a:xfrm>
        </p:grpSpPr>
        <p:sp>
          <p:nvSpPr>
            <p:cNvPr id="15" name="TextBox 14"/>
            <p:cNvSpPr txBox="1"/>
            <p:nvPr/>
          </p:nvSpPr>
          <p:spPr>
            <a:xfrm>
              <a:off x="3962400" y="1600200"/>
              <a:ext cx="37338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Database Management System which translates SQL into actions on the data.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rot="16200000" flipH="1">
              <a:off x="5295215" y="2780616"/>
              <a:ext cx="1106271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248400" y="4114800"/>
            <a:ext cx="2590800" cy="2371130"/>
            <a:chOff x="6248400" y="4114800"/>
            <a:chExt cx="2590800" cy="2371130"/>
          </a:xfrm>
        </p:grpSpPr>
        <p:sp>
          <p:nvSpPr>
            <p:cNvPr id="21" name="TextBox 20"/>
            <p:cNvSpPr txBox="1"/>
            <p:nvPr/>
          </p:nvSpPr>
          <p:spPr>
            <a:xfrm>
              <a:off x="6248400" y="5562600"/>
              <a:ext cx="2590800" cy="9233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repository of data and META Data is the “Database”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6438697" y="4836909"/>
              <a:ext cx="1447800" cy="358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2895600" y="2362200"/>
            <a:ext cx="2057400" cy="2971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in the Database</a:t>
            </a: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09600" y="1930400"/>
          <a:ext cx="8077200" cy="3938588"/>
        </p:xfrm>
        <a:graphic>
          <a:graphicData uri="http://schemas.openxmlformats.org/presentationml/2006/ole">
            <p:oleObj spid="_x0000_s6146" name="Photo Editor Photo" r:id="rId3" imgW="4963218" imgH="2419048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</a:t>
            </a:r>
            <a:r>
              <a:rPr lang="en-US" baseline="0" dirty="0" smtClean="0"/>
              <a:t> need to know</a:t>
            </a:r>
            <a:endParaRPr lang="en-US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228600" y="1676400"/>
          <a:ext cx="8600682" cy="4419600"/>
        </p:xfrm>
        <a:graphic>
          <a:graphicData uri="http://schemas.openxmlformats.org/presentationml/2006/ole">
            <p:oleObj spid="_x0000_s7170" name="Photo Editor Photo" r:id="rId4" imgW="5838095" imgH="3000000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159</TotalTime>
  <Words>479</Words>
  <Application>Microsoft Office PowerPoint</Application>
  <PresentationFormat>On-screen Show (4:3)</PresentationFormat>
  <Paragraphs>60</Paragraphs>
  <Slides>12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Median</vt:lpstr>
      <vt:lpstr>Microsoft Photo Editor 3.0 Photo</vt:lpstr>
      <vt:lpstr>Introduction to Databases</vt:lpstr>
      <vt:lpstr>What is a Database?</vt:lpstr>
      <vt:lpstr>Your job is to maintain the database</vt:lpstr>
      <vt:lpstr>How do I use a DBMS?</vt:lpstr>
      <vt:lpstr>Slide 5</vt:lpstr>
      <vt:lpstr>Some Simple SQL</vt:lpstr>
      <vt:lpstr>Components of a Database System</vt:lpstr>
      <vt:lpstr>What else is in the Database</vt:lpstr>
      <vt:lpstr>What you need to know</vt:lpstr>
      <vt:lpstr>Knowledge Priorities</vt:lpstr>
      <vt:lpstr>A Brief History of  Database Processing</vt:lpstr>
      <vt:lpstr>The Relational Database Model</vt:lpstr>
    </vt:vector>
  </TitlesOfParts>
  <Company>Southern Adventist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scot</dc:creator>
  <cp:lastModifiedBy>scot</cp:lastModifiedBy>
  <cp:revision>4</cp:revision>
  <dcterms:created xsi:type="dcterms:W3CDTF">2009-01-09T00:26:41Z</dcterms:created>
  <dcterms:modified xsi:type="dcterms:W3CDTF">2009-01-09T03:06:29Z</dcterms:modified>
</cp:coreProperties>
</file>